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3"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2" r:id="rId28"/>
    <p:sldId id="281" r:id="rId29"/>
    <p:sldId id="295" r:id="rId30"/>
    <p:sldId id="296" r:id="rId31"/>
    <p:sldId id="299" r:id="rId32"/>
    <p:sldId id="300" r:id="rId33"/>
    <p:sldId id="301" r:id="rId34"/>
    <p:sldId id="302" r:id="rId35"/>
    <p:sldId id="303" r:id="rId36"/>
    <p:sldId id="304" r:id="rId37"/>
    <p:sldId id="305" r:id="rId38"/>
    <p:sldId id="306" r:id="rId39"/>
    <p:sldId id="351" r:id="rId40"/>
    <p:sldId id="307" r:id="rId41"/>
    <p:sldId id="308" r:id="rId42"/>
    <p:sldId id="309" r:id="rId43"/>
    <p:sldId id="310" r:id="rId44"/>
    <p:sldId id="357" r:id="rId45"/>
    <p:sldId id="352" r:id="rId46"/>
    <p:sldId id="311" r:id="rId47"/>
    <p:sldId id="312" r:id="rId48"/>
    <p:sldId id="313" r:id="rId49"/>
    <p:sldId id="314" r:id="rId50"/>
    <p:sldId id="315" r:id="rId51"/>
    <p:sldId id="316" r:id="rId52"/>
    <p:sldId id="317" r:id="rId53"/>
    <p:sldId id="318" r:id="rId54"/>
    <p:sldId id="319" r:id="rId55"/>
    <p:sldId id="320" r:id="rId56"/>
    <p:sldId id="321" r:id="rId57"/>
    <p:sldId id="322" r:id="rId58"/>
    <p:sldId id="323" r:id="rId59"/>
    <p:sldId id="324" r:id="rId60"/>
    <p:sldId id="325" r:id="rId61"/>
    <p:sldId id="341" r:id="rId62"/>
    <p:sldId id="353" r:id="rId63"/>
    <p:sldId id="355" r:id="rId64"/>
    <p:sldId id="354" r:id="rId65"/>
    <p:sldId id="326" r:id="rId66"/>
    <p:sldId id="327" r:id="rId67"/>
    <p:sldId id="348" r:id="rId68"/>
    <p:sldId id="347" r:id="rId69"/>
    <p:sldId id="328" r:id="rId70"/>
    <p:sldId id="329" r:id="rId71"/>
    <p:sldId id="346" r:id="rId72"/>
    <p:sldId id="349" r:id="rId73"/>
    <p:sldId id="330" r:id="rId74"/>
    <p:sldId id="331" r:id="rId75"/>
    <p:sldId id="356" r:id="rId76"/>
    <p:sldId id="334" r:id="rId7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E7C3CF-0F20-40A0-AB5C-83DA7EC2A208}" type="datetimeFigureOut">
              <a:rPr lang="en-US" smtClean="0"/>
              <a:t>8/17/2016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2154869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E7C3CF-0F20-40A0-AB5C-83DA7EC2A208}" type="datetimeFigureOut">
              <a:rPr lang="en-US" smtClean="0"/>
              <a:t>8/17/2016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3432657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E7C3CF-0F20-40A0-AB5C-83DA7EC2A208}" type="datetimeFigureOut">
              <a:rPr lang="en-US" smtClean="0"/>
              <a:t>8/17/2016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3845291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E7C3CF-0F20-40A0-AB5C-83DA7EC2A208}" type="datetimeFigureOut">
              <a:rPr lang="en-US" smtClean="0"/>
              <a:t>8/17/2016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3848957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E7C3CF-0F20-40A0-AB5C-83DA7EC2A208}" type="datetimeFigureOut">
              <a:rPr lang="en-US" smtClean="0"/>
              <a:t>8/17/2016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2734212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E7C3CF-0F20-40A0-AB5C-83DA7EC2A208}" type="datetimeFigureOut">
              <a:rPr lang="en-US" smtClean="0"/>
              <a:t>8/17/2016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3628423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E7C3CF-0F20-40A0-AB5C-83DA7EC2A208}" type="datetimeFigureOut">
              <a:rPr lang="en-US" smtClean="0"/>
              <a:t>8/17/2016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1276414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E7C3CF-0F20-40A0-AB5C-83DA7EC2A208}" type="datetimeFigureOut">
              <a:rPr lang="en-US" smtClean="0"/>
              <a:t>8/17/2016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3377131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E7C3CF-0F20-40A0-AB5C-83DA7EC2A208}" type="datetimeFigureOut">
              <a:rPr lang="en-US" smtClean="0"/>
              <a:t>8/17/2016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535680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E7C3CF-0F20-40A0-AB5C-83DA7EC2A208}" type="datetimeFigureOut">
              <a:rPr lang="en-US" smtClean="0"/>
              <a:t>8/17/2016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2661956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E7C3CF-0F20-40A0-AB5C-83DA7EC2A208}" type="datetimeFigureOut">
              <a:rPr lang="en-US" smtClean="0"/>
              <a:t>8/17/2016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BB51E8-5A38-41C2-B195-516AABB337D0}" type="slidenum">
              <a:rPr lang="en-US" smtClean="0"/>
              <a:t>‹#›</a:t>
            </a:fld>
            <a:endParaRPr lang="en-US"/>
          </a:p>
        </p:txBody>
      </p:sp>
    </p:spTree>
    <p:extLst>
      <p:ext uri="{BB962C8B-B14F-4D97-AF65-F5344CB8AC3E}">
        <p14:creationId xmlns:p14="http://schemas.microsoft.com/office/powerpoint/2010/main" val="95737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E7C3CF-0F20-40A0-AB5C-83DA7EC2A208}" type="datetimeFigureOut">
              <a:rPr lang="en-US" smtClean="0"/>
              <a:t>8/17/2016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B51E8-5A38-41C2-B195-516AABB337D0}" type="slidenum">
              <a:rPr lang="en-US" smtClean="0"/>
              <a:t>‹#›</a:t>
            </a:fld>
            <a:endParaRPr lang="en-US"/>
          </a:p>
        </p:txBody>
      </p:sp>
    </p:spTree>
    <p:extLst>
      <p:ext uri="{BB962C8B-B14F-4D97-AF65-F5344CB8AC3E}">
        <p14:creationId xmlns:p14="http://schemas.microsoft.com/office/powerpoint/2010/main" val="10807657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7000">
              <a:srgbClr val="00B0F0"/>
            </a:gs>
            <a:gs pos="39000">
              <a:srgbClr val="FFC000"/>
            </a:gs>
            <a:gs pos="62000">
              <a:srgbClr val="00FF00"/>
            </a:gs>
            <a:gs pos="89000">
              <a:srgbClr val="FF33CC"/>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63638"/>
            <a:ext cx="9144000" cy="3335629"/>
          </a:xfrm>
        </p:spPr>
        <p:txBody>
          <a:bodyPr>
            <a:noAutofit/>
          </a:bodyPr>
          <a:lstStyle/>
          <a:p>
            <a:r>
              <a:rPr lang="en-US" sz="11500" dirty="0" smtClean="0"/>
              <a:t>Third Grade</a:t>
            </a:r>
            <a:br>
              <a:rPr lang="en-US" sz="11500" dirty="0" smtClean="0"/>
            </a:br>
            <a:r>
              <a:rPr lang="en-US" sz="11500" dirty="0" smtClean="0"/>
              <a:t> ELA</a:t>
            </a:r>
            <a:endParaRPr lang="en-US" sz="11500" dirty="0"/>
          </a:p>
        </p:txBody>
      </p:sp>
      <p:sp>
        <p:nvSpPr>
          <p:cNvPr id="3" name="Subtitle 2"/>
          <p:cNvSpPr>
            <a:spLocks noGrp="1"/>
          </p:cNvSpPr>
          <p:nvPr>
            <p:ph type="subTitle" idx="1"/>
          </p:nvPr>
        </p:nvSpPr>
        <p:spPr>
          <a:xfrm>
            <a:off x="1524000" y="4104314"/>
            <a:ext cx="9144000" cy="931325"/>
          </a:xfrm>
        </p:spPr>
        <p:txBody>
          <a:bodyPr>
            <a:normAutofit/>
          </a:bodyPr>
          <a:lstStyle/>
          <a:p>
            <a:r>
              <a:rPr lang="en-US" sz="4400" dirty="0" smtClean="0"/>
              <a:t>Georgia Standards of Excellence</a:t>
            </a:r>
            <a:endParaRPr lang="en-US" sz="4400" dirty="0"/>
          </a:p>
        </p:txBody>
      </p:sp>
    </p:spTree>
    <p:extLst>
      <p:ext uri="{BB962C8B-B14F-4D97-AF65-F5344CB8AC3E}">
        <p14:creationId xmlns:p14="http://schemas.microsoft.com/office/powerpoint/2010/main" val="3603727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862885" y="1122363"/>
            <a:ext cx="10264461" cy="2387600"/>
          </a:xfrm>
        </p:spPr>
        <p:txBody>
          <a:bodyPr>
            <a:noAutofit/>
          </a:bodyPr>
          <a:lstStyle/>
          <a:p>
            <a:r>
              <a:rPr lang="en-US" sz="11500" b="1" dirty="0" smtClean="0"/>
              <a:t>Reading Literary</a:t>
            </a:r>
            <a:endParaRPr lang="en-US" sz="11500" b="1" dirty="0"/>
          </a:p>
        </p:txBody>
      </p:sp>
      <p:sp>
        <p:nvSpPr>
          <p:cNvPr id="5" name="Subtitle 4"/>
          <p:cNvSpPr>
            <a:spLocks noGrp="1"/>
          </p:cNvSpPr>
          <p:nvPr>
            <p:ph type="subTitle" idx="1"/>
          </p:nvPr>
        </p:nvSpPr>
        <p:spPr/>
        <p:txBody>
          <a:bodyPr>
            <a:noAutofit/>
          </a:bodyPr>
          <a:lstStyle/>
          <a:p>
            <a:r>
              <a:rPr lang="en-US" sz="6000" dirty="0" smtClean="0"/>
              <a:t>Integration of Knowledge and Ideas</a:t>
            </a:r>
            <a:endParaRPr lang="en-US" sz="6000" dirty="0"/>
          </a:p>
        </p:txBody>
      </p:sp>
    </p:spTree>
    <p:extLst>
      <p:ext uri="{BB962C8B-B14F-4D97-AF65-F5344CB8AC3E}">
        <p14:creationId xmlns:p14="http://schemas.microsoft.com/office/powerpoint/2010/main" val="3783939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ELAGSE3RL7 </a:t>
            </a:r>
            <a:endParaRPr lang="en-US" b="1" dirty="0"/>
          </a:p>
        </p:txBody>
      </p:sp>
      <p:sp>
        <p:nvSpPr>
          <p:cNvPr id="3" name="Content Placeholder 2"/>
          <p:cNvSpPr>
            <a:spLocks noGrp="1"/>
          </p:cNvSpPr>
          <p:nvPr>
            <p:ph idx="1"/>
          </p:nvPr>
        </p:nvSpPr>
        <p:spPr>
          <a:xfrm>
            <a:off x="838200" y="1690688"/>
            <a:ext cx="10515600" cy="4555566"/>
          </a:xfrm>
        </p:spPr>
        <p:txBody>
          <a:bodyPr>
            <a:noAutofit/>
          </a:bodyPr>
          <a:lstStyle/>
          <a:p>
            <a:pPr marL="0" indent="0" algn="ctr">
              <a:buNone/>
            </a:pPr>
            <a:r>
              <a:rPr lang="en-US" sz="5600" dirty="0"/>
              <a:t>Explain how specific aspects of a text’s illustrations contribute to what is conveyed by the words in a story (e.g., create mood, emphasize aspects of a character or setting). </a:t>
            </a:r>
          </a:p>
        </p:txBody>
      </p:sp>
    </p:spTree>
    <p:extLst>
      <p:ext uri="{BB962C8B-B14F-4D97-AF65-F5344CB8AC3E}">
        <p14:creationId xmlns:p14="http://schemas.microsoft.com/office/powerpoint/2010/main" val="3745934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ELAGSE3RL9 </a:t>
            </a:r>
            <a:endParaRPr lang="en-US" b="1" dirty="0"/>
          </a:p>
        </p:txBody>
      </p:sp>
      <p:sp>
        <p:nvSpPr>
          <p:cNvPr id="3" name="Content Placeholder 2"/>
          <p:cNvSpPr>
            <a:spLocks noGrp="1"/>
          </p:cNvSpPr>
          <p:nvPr>
            <p:ph idx="1"/>
          </p:nvPr>
        </p:nvSpPr>
        <p:spPr>
          <a:xfrm>
            <a:off x="838200" y="1690688"/>
            <a:ext cx="10515600" cy="4486275"/>
          </a:xfrm>
        </p:spPr>
        <p:txBody>
          <a:bodyPr>
            <a:noAutofit/>
          </a:bodyPr>
          <a:lstStyle/>
          <a:p>
            <a:pPr marL="0" indent="0" algn="ctr">
              <a:buNone/>
            </a:pPr>
            <a:r>
              <a:rPr lang="en-US" sz="5600" dirty="0"/>
              <a:t>Compare and contrast the themes, settings, and plots of stories written by the same author about the same or similar characters (e.g., in books from a series). </a:t>
            </a:r>
          </a:p>
        </p:txBody>
      </p:sp>
    </p:spTree>
    <p:extLst>
      <p:ext uri="{BB962C8B-B14F-4D97-AF65-F5344CB8AC3E}">
        <p14:creationId xmlns:p14="http://schemas.microsoft.com/office/powerpoint/2010/main" val="91198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10614" y="1006453"/>
            <a:ext cx="9770772" cy="2387600"/>
          </a:xfrm>
        </p:spPr>
        <p:txBody>
          <a:bodyPr>
            <a:noAutofit/>
          </a:bodyPr>
          <a:lstStyle/>
          <a:p>
            <a:r>
              <a:rPr lang="en-US" sz="11500" b="1" dirty="0" smtClean="0"/>
              <a:t>Reading Literary</a:t>
            </a:r>
            <a:endParaRPr lang="en-US" sz="6600" dirty="0"/>
          </a:p>
        </p:txBody>
      </p:sp>
      <p:sp>
        <p:nvSpPr>
          <p:cNvPr id="3" name="Subtitle 2"/>
          <p:cNvSpPr>
            <a:spLocks noGrp="1"/>
          </p:cNvSpPr>
          <p:nvPr>
            <p:ph type="subTitle" idx="1"/>
          </p:nvPr>
        </p:nvSpPr>
        <p:spPr>
          <a:xfrm>
            <a:off x="1524000" y="3602037"/>
            <a:ext cx="9144000" cy="1961635"/>
          </a:xfrm>
        </p:spPr>
        <p:txBody>
          <a:bodyPr>
            <a:noAutofit/>
          </a:bodyPr>
          <a:lstStyle/>
          <a:p>
            <a:r>
              <a:rPr lang="en-US" sz="6600" dirty="0" smtClean="0"/>
              <a:t>Range of Reading and Level of Text Complexity </a:t>
            </a:r>
            <a:endParaRPr lang="en-US" sz="6600" dirty="0"/>
          </a:p>
        </p:txBody>
      </p:sp>
    </p:spTree>
    <p:extLst>
      <p:ext uri="{BB962C8B-B14F-4D97-AF65-F5344CB8AC3E}">
        <p14:creationId xmlns:p14="http://schemas.microsoft.com/office/powerpoint/2010/main" val="1991599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ELAGSE3RL10</a:t>
            </a: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US" sz="6000" dirty="0"/>
              <a:t>By the end of the year, read and comprehend literature, including stories, dramas, and poetry, at the high end of the grades 2-3 text complexity band independently and proficiently.</a:t>
            </a:r>
            <a:endParaRPr lang="en-US" sz="6600" dirty="0"/>
          </a:p>
        </p:txBody>
      </p:sp>
    </p:spTree>
    <p:extLst>
      <p:ext uri="{BB962C8B-B14F-4D97-AF65-F5344CB8AC3E}">
        <p14:creationId xmlns:p14="http://schemas.microsoft.com/office/powerpoint/2010/main" val="2317433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10614" y="746975"/>
            <a:ext cx="9607640" cy="3084960"/>
          </a:xfrm>
        </p:spPr>
        <p:txBody>
          <a:bodyPr>
            <a:noAutofit/>
          </a:bodyPr>
          <a:lstStyle/>
          <a:p>
            <a:r>
              <a:rPr lang="en-US" sz="11500" b="1" dirty="0" smtClean="0"/>
              <a:t>Reading Informational</a:t>
            </a:r>
            <a:endParaRPr lang="en-US" sz="11500" b="1" dirty="0"/>
          </a:p>
        </p:txBody>
      </p:sp>
      <p:sp>
        <p:nvSpPr>
          <p:cNvPr id="3" name="Subtitle 2"/>
          <p:cNvSpPr>
            <a:spLocks noGrp="1"/>
          </p:cNvSpPr>
          <p:nvPr>
            <p:ph type="subTitle" idx="1"/>
          </p:nvPr>
        </p:nvSpPr>
        <p:spPr>
          <a:xfrm>
            <a:off x="1674254" y="4104314"/>
            <a:ext cx="9144000" cy="1655762"/>
          </a:xfrm>
        </p:spPr>
        <p:txBody>
          <a:bodyPr>
            <a:normAutofit/>
          </a:bodyPr>
          <a:lstStyle/>
          <a:p>
            <a:r>
              <a:rPr lang="en-US" sz="6600" dirty="0" smtClean="0"/>
              <a:t>Key Ideas and Details </a:t>
            </a:r>
            <a:endParaRPr lang="en-US" sz="6600" dirty="0"/>
          </a:p>
        </p:txBody>
      </p:sp>
    </p:spTree>
    <p:extLst>
      <p:ext uri="{BB962C8B-B14F-4D97-AF65-F5344CB8AC3E}">
        <p14:creationId xmlns:p14="http://schemas.microsoft.com/office/powerpoint/2010/main" val="35990636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ELAGSE3RI1 </a:t>
            </a:r>
            <a:endParaRPr lang="en-US" b="1" dirty="0"/>
          </a:p>
        </p:txBody>
      </p:sp>
      <p:sp>
        <p:nvSpPr>
          <p:cNvPr id="3" name="Content Placeholder 2"/>
          <p:cNvSpPr>
            <a:spLocks noGrp="1"/>
          </p:cNvSpPr>
          <p:nvPr>
            <p:ph idx="1"/>
          </p:nvPr>
        </p:nvSpPr>
        <p:spPr/>
        <p:txBody>
          <a:bodyPr>
            <a:normAutofit lnSpcReduction="10000"/>
          </a:bodyPr>
          <a:lstStyle/>
          <a:p>
            <a:pPr marL="0" indent="0" algn="ctr">
              <a:buNone/>
            </a:pPr>
            <a:r>
              <a:rPr lang="en-US" sz="6600" dirty="0"/>
              <a:t>Ask and answer questions to demonstrate understanding of a text, referring explicitly to the text as the basis for the answers. </a:t>
            </a:r>
          </a:p>
        </p:txBody>
      </p:sp>
    </p:spTree>
    <p:extLst>
      <p:ext uri="{BB962C8B-B14F-4D97-AF65-F5344CB8AC3E}">
        <p14:creationId xmlns:p14="http://schemas.microsoft.com/office/powerpoint/2010/main" val="2774068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ELAGSE3RI2</a:t>
            </a:r>
            <a:endParaRPr lang="en-US" b="1" dirty="0"/>
          </a:p>
        </p:txBody>
      </p:sp>
      <p:sp>
        <p:nvSpPr>
          <p:cNvPr id="3" name="Content Placeholder 2"/>
          <p:cNvSpPr>
            <a:spLocks noGrp="1"/>
          </p:cNvSpPr>
          <p:nvPr>
            <p:ph idx="1"/>
          </p:nvPr>
        </p:nvSpPr>
        <p:spPr/>
        <p:txBody>
          <a:bodyPr>
            <a:normAutofit/>
          </a:bodyPr>
          <a:lstStyle/>
          <a:p>
            <a:pPr marL="0" indent="0" algn="ctr">
              <a:buNone/>
            </a:pPr>
            <a:r>
              <a:rPr lang="en-US" sz="6600" dirty="0"/>
              <a:t>Determine the main idea of a text; recount the key details and explain how they support the main idea.</a:t>
            </a:r>
          </a:p>
        </p:txBody>
      </p:sp>
    </p:spTree>
    <p:extLst>
      <p:ext uri="{BB962C8B-B14F-4D97-AF65-F5344CB8AC3E}">
        <p14:creationId xmlns:p14="http://schemas.microsoft.com/office/powerpoint/2010/main" val="3339635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ELAGSE3RI3 </a:t>
            </a:r>
            <a:endParaRPr lang="en-US" b="1" dirty="0"/>
          </a:p>
        </p:txBody>
      </p:sp>
      <p:sp>
        <p:nvSpPr>
          <p:cNvPr id="3" name="Content Placeholder 2"/>
          <p:cNvSpPr>
            <a:spLocks noGrp="1"/>
          </p:cNvSpPr>
          <p:nvPr>
            <p:ph idx="1"/>
          </p:nvPr>
        </p:nvSpPr>
        <p:spPr>
          <a:xfrm>
            <a:off x="838200" y="1558344"/>
            <a:ext cx="10515600" cy="4618619"/>
          </a:xfrm>
        </p:spPr>
        <p:txBody>
          <a:bodyPr>
            <a:noAutofit/>
          </a:bodyPr>
          <a:lstStyle/>
          <a:p>
            <a:pPr marL="0" indent="0" algn="ctr">
              <a:buNone/>
            </a:pPr>
            <a:r>
              <a:rPr lang="en-US" sz="5400" dirty="0"/>
              <a:t>Describe the relationship between a series of historical events, scientific ideas or concepts, or steps in technical procedures in a text, using language that pertains to time, sequence, and cause/effect</a:t>
            </a:r>
            <a:r>
              <a:rPr lang="en-US" sz="6600" dirty="0"/>
              <a:t>. </a:t>
            </a:r>
          </a:p>
        </p:txBody>
      </p:sp>
    </p:spTree>
    <p:extLst>
      <p:ext uri="{BB962C8B-B14F-4D97-AF65-F5344CB8AC3E}">
        <p14:creationId xmlns:p14="http://schemas.microsoft.com/office/powerpoint/2010/main" val="542203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822101" y="502276"/>
            <a:ext cx="10547797" cy="3099762"/>
          </a:xfrm>
        </p:spPr>
        <p:txBody>
          <a:bodyPr>
            <a:noAutofit/>
          </a:bodyPr>
          <a:lstStyle/>
          <a:p>
            <a:r>
              <a:rPr lang="en-US" sz="11500" b="1" dirty="0" smtClean="0"/>
              <a:t>Reading Informational</a:t>
            </a:r>
            <a:endParaRPr lang="en-US" sz="7200" b="1" dirty="0"/>
          </a:p>
        </p:txBody>
      </p:sp>
      <p:sp>
        <p:nvSpPr>
          <p:cNvPr id="5" name="Subtitle 4"/>
          <p:cNvSpPr>
            <a:spLocks noGrp="1"/>
          </p:cNvSpPr>
          <p:nvPr>
            <p:ph type="subTitle" idx="1"/>
          </p:nvPr>
        </p:nvSpPr>
        <p:spPr>
          <a:xfrm>
            <a:off x="1523999" y="4027041"/>
            <a:ext cx="9144000" cy="1655762"/>
          </a:xfrm>
        </p:spPr>
        <p:txBody>
          <a:bodyPr>
            <a:normAutofit/>
          </a:bodyPr>
          <a:lstStyle/>
          <a:p>
            <a:r>
              <a:rPr lang="en-US" sz="6600" dirty="0" smtClean="0"/>
              <a:t>Craft and Structure</a:t>
            </a:r>
            <a:endParaRPr lang="en-US" sz="6600" dirty="0"/>
          </a:p>
        </p:txBody>
      </p:sp>
    </p:spTree>
    <p:extLst>
      <p:ext uri="{BB962C8B-B14F-4D97-AF65-F5344CB8AC3E}">
        <p14:creationId xmlns:p14="http://schemas.microsoft.com/office/powerpoint/2010/main" val="775972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62843"/>
            <a:ext cx="10515600" cy="1325563"/>
          </a:xfrm>
        </p:spPr>
        <p:txBody>
          <a:bodyPr>
            <a:noAutofit/>
          </a:bodyPr>
          <a:lstStyle/>
          <a:p>
            <a:pPr algn="ctr"/>
            <a:r>
              <a:rPr lang="en-US" sz="11500" b="1" dirty="0" smtClean="0"/>
              <a:t>Reading Literary</a:t>
            </a:r>
            <a:endParaRPr lang="en-US" sz="11500" b="1" dirty="0"/>
          </a:p>
        </p:txBody>
      </p:sp>
      <p:sp>
        <p:nvSpPr>
          <p:cNvPr id="3" name="Content Placeholder 2"/>
          <p:cNvSpPr>
            <a:spLocks noGrp="1"/>
          </p:cNvSpPr>
          <p:nvPr>
            <p:ph idx="1"/>
          </p:nvPr>
        </p:nvSpPr>
        <p:spPr/>
        <p:txBody>
          <a:bodyPr/>
          <a:lstStyle/>
          <a:p>
            <a:pPr marL="0" indent="0" algn="ctr">
              <a:buNone/>
            </a:pPr>
            <a:endParaRPr lang="en-US" sz="6600" dirty="0" smtClean="0"/>
          </a:p>
          <a:p>
            <a:pPr marL="0" indent="0" algn="ctr">
              <a:buNone/>
            </a:pPr>
            <a:r>
              <a:rPr lang="en-US" sz="6600" dirty="0" smtClean="0"/>
              <a:t>Key Ideas and Details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724689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ELAGSE3RI4</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pPr marL="0" indent="0" algn="ctr">
              <a:buNone/>
            </a:pPr>
            <a:r>
              <a:rPr lang="en-US" sz="6600" dirty="0"/>
              <a:t>Determine the meaning of general academic and domain-specific words and phrases in a text relevant to a grade 3 topic or subject area. </a:t>
            </a:r>
          </a:p>
        </p:txBody>
      </p:sp>
    </p:spTree>
    <p:extLst>
      <p:ext uri="{BB962C8B-B14F-4D97-AF65-F5344CB8AC3E}">
        <p14:creationId xmlns:p14="http://schemas.microsoft.com/office/powerpoint/2010/main" val="713229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ELAGSE3RI5</a:t>
            </a:r>
            <a:endParaRPr lang="en-US" b="1" dirty="0"/>
          </a:p>
        </p:txBody>
      </p:sp>
      <p:sp>
        <p:nvSpPr>
          <p:cNvPr id="3" name="Content Placeholder 2"/>
          <p:cNvSpPr>
            <a:spLocks noGrp="1"/>
          </p:cNvSpPr>
          <p:nvPr>
            <p:ph idx="1"/>
          </p:nvPr>
        </p:nvSpPr>
        <p:spPr/>
        <p:txBody>
          <a:bodyPr>
            <a:normAutofit fontScale="92500"/>
          </a:bodyPr>
          <a:lstStyle/>
          <a:p>
            <a:pPr marL="0" indent="0" algn="ctr">
              <a:buNone/>
            </a:pPr>
            <a:r>
              <a:rPr lang="en-US" sz="6600" dirty="0"/>
              <a:t>Use text features and search tools (e.g., key words, sidebars, hyperlinks) to locate information relevant to a given topic quickly and </a:t>
            </a:r>
            <a:r>
              <a:rPr lang="en-US" sz="6600" dirty="0" smtClean="0"/>
              <a:t>efficiently.</a:t>
            </a:r>
            <a:endParaRPr lang="en-US" sz="6600" dirty="0"/>
          </a:p>
        </p:txBody>
      </p:sp>
    </p:spTree>
    <p:extLst>
      <p:ext uri="{BB962C8B-B14F-4D97-AF65-F5344CB8AC3E}">
        <p14:creationId xmlns:p14="http://schemas.microsoft.com/office/powerpoint/2010/main" val="25098622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ELAGSE3RI6</a:t>
            </a:r>
            <a:endParaRPr lang="en-US" b="1" dirty="0"/>
          </a:p>
        </p:txBody>
      </p:sp>
      <p:sp>
        <p:nvSpPr>
          <p:cNvPr id="3" name="Content Placeholder 2"/>
          <p:cNvSpPr>
            <a:spLocks noGrp="1"/>
          </p:cNvSpPr>
          <p:nvPr>
            <p:ph idx="1"/>
          </p:nvPr>
        </p:nvSpPr>
        <p:spPr>
          <a:xfrm>
            <a:off x="838200" y="1690688"/>
            <a:ext cx="10515600" cy="4619959"/>
          </a:xfrm>
        </p:spPr>
        <p:txBody>
          <a:bodyPr>
            <a:noAutofit/>
          </a:bodyPr>
          <a:lstStyle/>
          <a:p>
            <a:pPr marL="0" indent="0" algn="ctr">
              <a:buNone/>
            </a:pPr>
            <a:r>
              <a:rPr lang="en-US" sz="6600" dirty="0"/>
              <a:t>Distinguish their own point of view from that of the author of a </a:t>
            </a:r>
            <a:r>
              <a:rPr lang="en-US" sz="6600" dirty="0" smtClean="0"/>
              <a:t>text.</a:t>
            </a:r>
            <a:endParaRPr lang="en-US" sz="6600" dirty="0"/>
          </a:p>
        </p:txBody>
      </p:sp>
    </p:spTree>
    <p:extLst>
      <p:ext uri="{BB962C8B-B14F-4D97-AF65-F5344CB8AC3E}">
        <p14:creationId xmlns:p14="http://schemas.microsoft.com/office/powerpoint/2010/main" val="38210206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40912"/>
            <a:ext cx="9144000" cy="3123597"/>
          </a:xfrm>
        </p:spPr>
        <p:txBody>
          <a:bodyPr>
            <a:noAutofit/>
          </a:bodyPr>
          <a:lstStyle/>
          <a:p>
            <a:r>
              <a:rPr lang="en-US" sz="11500" b="1" dirty="0" smtClean="0"/>
              <a:t>Reading Informational</a:t>
            </a:r>
            <a:endParaRPr lang="en-US" sz="7200" b="1" dirty="0"/>
          </a:p>
        </p:txBody>
      </p:sp>
      <p:sp>
        <p:nvSpPr>
          <p:cNvPr id="3" name="Subtitle 2"/>
          <p:cNvSpPr>
            <a:spLocks noGrp="1"/>
          </p:cNvSpPr>
          <p:nvPr>
            <p:ph type="subTitle" idx="1"/>
          </p:nvPr>
        </p:nvSpPr>
        <p:spPr>
          <a:xfrm>
            <a:off x="1524000" y="3898251"/>
            <a:ext cx="9144000" cy="1807089"/>
          </a:xfrm>
        </p:spPr>
        <p:txBody>
          <a:bodyPr>
            <a:noAutofit/>
          </a:bodyPr>
          <a:lstStyle/>
          <a:p>
            <a:r>
              <a:rPr lang="en-US" sz="6600" dirty="0" smtClean="0"/>
              <a:t>Integration of Knowledge and Ideas </a:t>
            </a:r>
            <a:endParaRPr lang="en-US" sz="6600" dirty="0"/>
          </a:p>
        </p:txBody>
      </p:sp>
    </p:spTree>
    <p:extLst>
      <p:ext uri="{BB962C8B-B14F-4D97-AF65-F5344CB8AC3E}">
        <p14:creationId xmlns:p14="http://schemas.microsoft.com/office/powerpoint/2010/main" val="340161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ELAGSE3RI7</a:t>
            </a:r>
            <a:endParaRPr lang="en-US" b="1" dirty="0"/>
          </a:p>
        </p:txBody>
      </p:sp>
      <p:sp>
        <p:nvSpPr>
          <p:cNvPr id="3" name="Content Placeholder 2"/>
          <p:cNvSpPr>
            <a:spLocks noGrp="1"/>
          </p:cNvSpPr>
          <p:nvPr>
            <p:ph idx="1"/>
          </p:nvPr>
        </p:nvSpPr>
        <p:spPr/>
        <p:txBody>
          <a:bodyPr>
            <a:normAutofit fontScale="85000" lnSpcReduction="10000"/>
          </a:bodyPr>
          <a:lstStyle/>
          <a:p>
            <a:pPr marL="0" lvl="0" indent="0" algn="ctr">
              <a:buNone/>
            </a:pPr>
            <a:r>
              <a:rPr lang="en-US" sz="6600" dirty="0"/>
              <a:t>Use information gained from illustrations (e.g., maps, photographs) and the words in a text to demonstrate understanding of the text (e.g., where, when, why, and how key events occur).</a:t>
            </a:r>
            <a:endParaRPr lang="en-US" dirty="0"/>
          </a:p>
        </p:txBody>
      </p:sp>
    </p:spTree>
    <p:extLst>
      <p:ext uri="{BB962C8B-B14F-4D97-AF65-F5344CB8AC3E}">
        <p14:creationId xmlns:p14="http://schemas.microsoft.com/office/powerpoint/2010/main" val="33569736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ELAGSE3RI8</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US" sz="6600" dirty="0"/>
              <a:t>Describe the logical connection between particular sentences and paragraphs in a text (e.g., comparison, cause/effect, first/second/third in a sequence). </a:t>
            </a:r>
          </a:p>
        </p:txBody>
      </p:sp>
    </p:spTree>
    <p:extLst>
      <p:ext uri="{BB962C8B-B14F-4D97-AF65-F5344CB8AC3E}">
        <p14:creationId xmlns:p14="http://schemas.microsoft.com/office/powerpoint/2010/main" val="469797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ELAGSE3RI9</a:t>
            </a:r>
            <a:endParaRPr lang="en-US" b="1" dirty="0"/>
          </a:p>
        </p:txBody>
      </p:sp>
      <p:sp>
        <p:nvSpPr>
          <p:cNvPr id="3" name="Content Placeholder 2"/>
          <p:cNvSpPr>
            <a:spLocks noGrp="1"/>
          </p:cNvSpPr>
          <p:nvPr>
            <p:ph idx="1"/>
          </p:nvPr>
        </p:nvSpPr>
        <p:spPr>
          <a:xfrm>
            <a:off x="838200" y="1262130"/>
            <a:ext cx="10515600" cy="5409126"/>
          </a:xfrm>
        </p:spPr>
        <p:txBody>
          <a:bodyPr>
            <a:noAutofit/>
          </a:bodyPr>
          <a:lstStyle/>
          <a:p>
            <a:pPr marL="0" indent="0" algn="ctr">
              <a:buNone/>
            </a:pPr>
            <a:r>
              <a:rPr lang="en-US" sz="6600" dirty="0"/>
              <a:t>Compare and contrast the most important points and key details presented in two texts on the same topic. </a:t>
            </a:r>
          </a:p>
        </p:txBody>
      </p:sp>
    </p:spTree>
    <p:extLst>
      <p:ext uri="{BB962C8B-B14F-4D97-AF65-F5344CB8AC3E}">
        <p14:creationId xmlns:p14="http://schemas.microsoft.com/office/powerpoint/2010/main" val="36063254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605306" y="618186"/>
            <a:ext cx="10959921" cy="3200870"/>
          </a:xfrm>
        </p:spPr>
        <p:txBody>
          <a:bodyPr>
            <a:noAutofit/>
          </a:bodyPr>
          <a:lstStyle/>
          <a:p>
            <a:r>
              <a:rPr lang="en-US" sz="11500" b="1" dirty="0" smtClean="0"/>
              <a:t>Reading Informational</a:t>
            </a:r>
            <a:endParaRPr lang="en-US" sz="6600" dirty="0"/>
          </a:p>
        </p:txBody>
      </p:sp>
      <p:sp>
        <p:nvSpPr>
          <p:cNvPr id="5" name="Subtitle 4"/>
          <p:cNvSpPr>
            <a:spLocks noGrp="1"/>
          </p:cNvSpPr>
          <p:nvPr>
            <p:ph type="subTitle" idx="1"/>
          </p:nvPr>
        </p:nvSpPr>
        <p:spPr>
          <a:xfrm>
            <a:off x="1513267" y="3962646"/>
            <a:ext cx="9144000" cy="1655762"/>
          </a:xfrm>
        </p:spPr>
        <p:txBody>
          <a:bodyPr>
            <a:noAutofit/>
          </a:bodyPr>
          <a:lstStyle/>
          <a:p>
            <a:r>
              <a:rPr lang="en-US" sz="6600" dirty="0" smtClean="0"/>
              <a:t>Range of Reading and Level of Text Complexity</a:t>
            </a:r>
            <a:endParaRPr lang="en-US" sz="6600" dirty="0"/>
          </a:p>
        </p:txBody>
      </p:sp>
    </p:spTree>
    <p:extLst>
      <p:ext uri="{BB962C8B-B14F-4D97-AF65-F5344CB8AC3E}">
        <p14:creationId xmlns:p14="http://schemas.microsoft.com/office/powerpoint/2010/main" val="10189631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ELAGSE3RI10</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US" sz="6000" dirty="0"/>
              <a:t>By the end of the year, read and comprehend informational texts, including history/social studies, science, and technical texts, at the high end of the grades 2-3 text complexity band independently and proficiently. </a:t>
            </a:r>
            <a:endParaRPr lang="en-US" sz="6600" dirty="0"/>
          </a:p>
        </p:txBody>
      </p:sp>
    </p:spTree>
    <p:extLst>
      <p:ext uri="{BB962C8B-B14F-4D97-AF65-F5344CB8AC3E}">
        <p14:creationId xmlns:p14="http://schemas.microsoft.com/office/powerpoint/2010/main" val="22043212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01858"/>
            <a:ext cx="9144000" cy="3298948"/>
          </a:xfrm>
        </p:spPr>
        <p:txBody>
          <a:bodyPr>
            <a:noAutofit/>
          </a:bodyPr>
          <a:lstStyle/>
          <a:p>
            <a:r>
              <a:rPr lang="en-US" sz="11500" b="1" dirty="0" smtClean="0"/>
              <a:t>Reading Foundation </a:t>
            </a:r>
            <a:endParaRPr lang="en-US" sz="7200" dirty="0"/>
          </a:p>
        </p:txBody>
      </p:sp>
      <p:sp>
        <p:nvSpPr>
          <p:cNvPr id="3" name="Subtitle 2"/>
          <p:cNvSpPr>
            <a:spLocks noGrp="1"/>
          </p:cNvSpPr>
          <p:nvPr>
            <p:ph type="subTitle" idx="1"/>
          </p:nvPr>
        </p:nvSpPr>
        <p:spPr>
          <a:xfrm>
            <a:off x="1524000" y="4305423"/>
            <a:ext cx="9144000" cy="1655762"/>
          </a:xfrm>
        </p:spPr>
        <p:txBody>
          <a:bodyPr>
            <a:noAutofit/>
          </a:bodyPr>
          <a:lstStyle/>
          <a:p>
            <a:r>
              <a:rPr lang="en-US" sz="6600" dirty="0" smtClean="0"/>
              <a:t>Phonics and Word Recognition </a:t>
            </a:r>
            <a:endParaRPr lang="en-US" sz="6600" dirty="0"/>
          </a:p>
        </p:txBody>
      </p:sp>
    </p:spTree>
    <p:extLst>
      <p:ext uri="{BB962C8B-B14F-4D97-AF65-F5344CB8AC3E}">
        <p14:creationId xmlns:p14="http://schemas.microsoft.com/office/powerpoint/2010/main" val="2574943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ELAGSE3RL1</a:t>
            </a:r>
            <a:endParaRPr lang="en-US" b="1" dirty="0"/>
          </a:p>
        </p:txBody>
      </p:sp>
      <p:sp>
        <p:nvSpPr>
          <p:cNvPr id="3" name="Content Placeholder 2"/>
          <p:cNvSpPr>
            <a:spLocks noGrp="1"/>
          </p:cNvSpPr>
          <p:nvPr>
            <p:ph idx="1"/>
          </p:nvPr>
        </p:nvSpPr>
        <p:spPr/>
        <p:txBody>
          <a:bodyPr>
            <a:normAutofit lnSpcReduction="10000"/>
          </a:bodyPr>
          <a:lstStyle/>
          <a:p>
            <a:pPr marL="0" indent="0" algn="ctr">
              <a:buNone/>
            </a:pPr>
            <a:r>
              <a:rPr lang="en-US" sz="6600" dirty="0"/>
              <a:t>Ask and answer questions to demonstrate understanding of a text, referring explicitly to the text as the basis for the answers.</a:t>
            </a:r>
          </a:p>
        </p:txBody>
      </p:sp>
    </p:spTree>
    <p:extLst>
      <p:ext uri="{BB962C8B-B14F-4D97-AF65-F5344CB8AC3E}">
        <p14:creationId xmlns:p14="http://schemas.microsoft.com/office/powerpoint/2010/main" val="15188937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40042"/>
            <a:ext cx="10515600" cy="1325563"/>
          </a:xfrm>
        </p:spPr>
        <p:txBody>
          <a:bodyPr/>
          <a:lstStyle/>
          <a:p>
            <a:pPr algn="ctr"/>
            <a:r>
              <a:rPr lang="en-US" b="1" dirty="0" smtClean="0"/>
              <a:t>ELAGSE3RF3</a:t>
            </a:r>
            <a:endParaRPr lang="en-US" b="1" dirty="0"/>
          </a:p>
        </p:txBody>
      </p:sp>
      <p:sp>
        <p:nvSpPr>
          <p:cNvPr id="3" name="Content Placeholder 2"/>
          <p:cNvSpPr>
            <a:spLocks noGrp="1"/>
          </p:cNvSpPr>
          <p:nvPr>
            <p:ph idx="1"/>
          </p:nvPr>
        </p:nvSpPr>
        <p:spPr>
          <a:xfrm>
            <a:off x="838200" y="1108172"/>
            <a:ext cx="10515600" cy="5552880"/>
          </a:xfrm>
        </p:spPr>
        <p:txBody>
          <a:bodyPr>
            <a:noAutofit/>
          </a:bodyPr>
          <a:lstStyle/>
          <a:p>
            <a:pPr marL="0" indent="0" algn="ctr">
              <a:buNone/>
            </a:pPr>
            <a:r>
              <a:rPr lang="en-US" sz="6000" dirty="0"/>
              <a:t>Know and apply grade-level phonics and word analysis skills in decoding words. </a:t>
            </a:r>
            <a:endParaRPr lang="en-US" sz="6000" dirty="0" smtClean="0"/>
          </a:p>
          <a:p>
            <a:pPr marL="742950" indent="-742950" algn="ctr">
              <a:buAutoNum type="alphaLcParenR"/>
            </a:pPr>
            <a:r>
              <a:rPr lang="en-US" sz="4000" dirty="0" smtClean="0"/>
              <a:t>Identify </a:t>
            </a:r>
            <a:r>
              <a:rPr lang="en-US" sz="4000" dirty="0"/>
              <a:t>and know the meaning of the most common prefixes and suffixes. </a:t>
            </a:r>
            <a:endParaRPr lang="en-US" sz="4000" dirty="0" smtClean="0"/>
          </a:p>
          <a:p>
            <a:pPr marL="742950" indent="-742950" algn="ctr">
              <a:buAutoNum type="alphaLcParenR"/>
            </a:pPr>
            <a:r>
              <a:rPr lang="en-US" sz="4000" dirty="0" smtClean="0"/>
              <a:t>Decode </a:t>
            </a:r>
            <a:r>
              <a:rPr lang="en-US" sz="4000" dirty="0"/>
              <a:t>words with common Latin suffixes. </a:t>
            </a:r>
            <a:endParaRPr lang="en-US" sz="4000" dirty="0" smtClean="0"/>
          </a:p>
          <a:p>
            <a:pPr marL="742950" indent="-742950" algn="ctr">
              <a:buAutoNum type="alphaLcParenR"/>
            </a:pPr>
            <a:r>
              <a:rPr lang="en-US" sz="4000" dirty="0" smtClean="0"/>
              <a:t>Decode </a:t>
            </a:r>
            <a:r>
              <a:rPr lang="en-US" sz="4000" dirty="0"/>
              <a:t>multi-syllable words. </a:t>
            </a:r>
            <a:endParaRPr lang="en-US" sz="3600" dirty="0"/>
          </a:p>
        </p:txBody>
      </p:sp>
    </p:spTree>
    <p:extLst>
      <p:ext uri="{BB962C8B-B14F-4D97-AF65-F5344CB8AC3E}">
        <p14:creationId xmlns:p14="http://schemas.microsoft.com/office/powerpoint/2010/main" val="6952150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922069"/>
            <a:ext cx="9144000" cy="3200474"/>
          </a:xfrm>
        </p:spPr>
        <p:txBody>
          <a:bodyPr>
            <a:noAutofit/>
          </a:bodyPr>
          <a:lstStyle/>
          <a:p>
            <a:r>
              <a:rPr lang="en-US" sz="11500" b="1" dirty="0" smtClean="0"/>
              <a:t>Reading Foundation </a:t>
            </a:r>
            <a:endParaRPr lang="en-US" sz="7200" dirty="0"/>
          </a:p>
        </p:txBody>
      </p:sp>
      <p:sp>
        <p:nvSpPr>
          <p:cNvPr id="5" name="Subtitle 4"/>
          <p:cNvSpPr>
            <a:spLocks noGrp="1"/>
          </p:cNvSpPr>
          <p:nvPr>
            <p:ph type="subTitle" idx="1"/>
          </p:nvPr>
        </p:nvSpPr>
        <p:spPr>
          <a:xfrm>
            <a:off x="1524000" y="4122543"/>
            <a:ext cx="9144000" cy="1655762"/>
          </a:xfrm>
        </p:spPr>
        <p:txBody>
          <a:bodyPr>
            <a:normAutofit/>
          </a:bodyPr>
          <a:lstStyle/>
          <a:p>
            <a:r>
              <a:rPr lang="en-US" sz="6600" dirty="0" smtClean="0"/>
              <a:t>Fluency</a:t>
            </a:r>
            <a:endParaRPr lang="en-US" sz="6600" dirty="0"/>
          </a:p>
        </p:txBody>
      </p:sp>
    </p:spTree>
    <p:extLst>
      <p:ext uri="{BB962C8B-B14F-4D97-AF65-F5344CB8AC3E}">
        <p14:creationId xmlns:p14="http://schemas.microsoft.com/office/powerpoint/2010/main" val="10952594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rgbClr val="92D050"/>
            </a:gs>
            <a:gs pos="100000">
              <a:srgbClr val="00FF00"/>
            </a:gs>
            <a:gs pos="3700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25974"/>
            <a:ext cx="10515600" cy="1325563"/>
          </a:xfrm>
        </p:spPr>
        <p:txBody>
          <a:bodyPr/>
          <a:lstStyle/>
          <a:p>
            <a:pPr algn="ctr"/>
            <a:r>
              <a:rPr lang="en-US" b="1" dirty="0" smtClean="0"/>
              <a:t>ELAGSE3RF4 </a:t>
            </a:r>
            <a:endParaRPr lang="en-US" b="1" dirty="0"/>
          </a:p>
        </p:txBody>
      </p:sp>
      <p:sp>
        <p:nvSpPr>
          <p:cNvPr id="3" name="Content Placeholder 2"/>
          <p:cNvSpPr>
            <a:spLocks noGrp="1"/>
          </p:cNvSpPr>
          <p:nvPr>
            <p:ph idx="1"/>
          </p:nvPr>
        </p:nvSpPr>
        <p:spPr>
          <a:xfrm>
            <a:off x="838200" y="1164443"/>
            <a:ext cx="10515600" cy="5475507"/>
          </a:xfrm>
        </p:spPr>
        <p:txBody>
          <a:bodyPr>
            <a:noAutofit/>
          </a:bodyPr>
          <a:lstStyle/>
          <a:p>
            <a:pPr marL="0" indent="0" algn="ctr">
              <a:buNone/>
            </a:pPr>
            <a:r>
              <a:rPr lang="en-US" sz="3600" dirty="0"/>
              <a:t>Read with sufficient accuracy and fluency to support comprehension. </a:t>
            </a:r>
            <a:endParaRPr lang="en-US" sz="3600" dirty="0" smtClean="0"/>
          </a:p>
          <a:p>
            <a:pPr marL="742950" indent="-742950" algn="ctr">
              <a:buAutoNum type="alphaLcParenR"/>
            </a:pPr>
            <a:r>
              <a:rPr lang="en-US" sz="3600" dirty="0" smtClean="0"/>
              <a:t>Read </a:t>
            </a:r>
            <a:r>
              <a:rPr lang="en-US" sz="3600" dirty="0"/>
              <a:t>on-level text with purpose and understanding. </a:t>
            </a:r>
            <a:endParaRPr lang="en-US" sz="3600" dirty="0" smtClean="0"/>
          </a:p>
          <a:p>
            <a:pPr marL="0" indent="0" algn="ctr">
              <a:buNone/>
            </a:pPr>
            <a:r>
              <a:rPr lang="en-US" sz="3600" dirty="0" smtClean="0"/>
              <a:t>b) Read </a:t>
            </a:r>
            <a:r>
              <a:rPr lang="en-US" sz="3600" dirty="0"/>
              <a:t>on-level prose and poetry orally with accuracy, appropriate rate, and expression on successive readings. </a:t>
            </a:r>
            <a:endParaRPr lang="en-US" sz="3600" dirty="0" smtClean="0"/>
          </a:p>
          <a:p>
            <a:pPr marL="0" indent="0" algn="ctr">
              <a:buNone/>
            </a:pPr>
            <a:r>
              <a:rPr lang="en-US" sz="3600" dirty="0" smtClean="0"/>
              <a:t>c) Use </a:t>
            </a:r>
            <a:r>
              <a:rPr lang="en-US" sz="3600" dirty="0"/>
              <a:t>context to confirm or self-correct word recognition and understanding, rereading as necessary. </a:t>
            </a:r>
            <a:r>
              <a:rPr lang="en-US" sz="3600" dirty="0" smtClean="0"/>
              <a:t>d) Read </a:t>
            </a:r>
            <a:r>
              <a:rPr lang="en-US" sz="3600" dirty="0"/>
              <a:t>grade-appropriate irregularly spelled words. </a:t>
            </a:r>
          </a:p>
        </p:txBody>
      </p:sp>
    </p:spTree>
    <p:extLst>
      <p:ext uri="{BB962C8B-B14F-4D97-AF65-F5344CB8AC3E}">
        <p14:creationId xmlns:p14="http://schemas.microsoft.com/office/powerpoint/2010/main" val="26510578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Writing</a:t>
            </a:r>
            <a:endParaRPr lang="en-US" sz="11500" b="1" dirty="0"/>
          </a:p>
        </p:txBody>
      </p:sp>
      <p:sp>
        <p:nvSpPr>
          <p:cNvPr id="5" name="Subtitle 4"/>
          <p:cNvSpPr>
            <a:spLocks noGrp="1"/>
          </p:cNvSpPr>
          <p:nvPr>
            <p:ph type="subTitle" idx="1"/>
          </p:nvPr>
        </p:nvSpPr>
        <p:spPr/>
        <p:txBody>
          <a:bodyPr>
            <a:normAutofit/>
          </a:bodyPr>
          <a:lstStyle/>
          <a:p>
            <a:r>
              <a:rPr lang="en-US" sz="6600" dirty="0" smtClean="0"/>
              <a:t>Text Types and Purpose </a:t>
            </a:r>
            <a:endParaRPr lang="en-US" sz="6600" dirty="0"/>
          </a:p>
        </p:txBody>
      </p:sp>
    </p:spTree>
    <p:extLst>
      <p:ext uri="{BB962C8B-B14F-4D97-AF65-F5344CB8AC3E}">
        <p14:creationId xmlns:p14="http://schemas.microsoft.com/office/powerpoint/2010/main" val="21097197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25975"/>
            <a:ext cx="10515600" cy="1325563"/>
          </a:xfrm>
        </p:spPr>
        <p:txBody>
          <a:bodyPr/>
          <a:lstStyle/>
          <a:p>
            <a:pPr algn="ctr"/>
            <a:r>
              <a:rPr lang="en-US" b="1" dirty="0" smtClean="0"/>
              <a:t>ELAGSE3W1 </a:t>
            </a:r>
            <a:endParaRPr lang="en-US" b="1" dirty="0"/>
          </a:p>
        </p:txBody>
      </p:sp>
      <p:sp>
        <p:nvSpPr>
          <p:cNvPr id="3" name="Content Placeholder 2"/>
          <p:cNvSpPr>
            <a:spLocks noGrp="1"/>
          </p:cNvSpPr>
          <p:nvPr>
            <p:ph idx="1"/>
          </p:nvPr>
        </p:nvSpPr>
        <p:spPr>
          <a:xfrm>
            <a:off x="838200" y="1150376"/>
            <a:ext cx="10515600" cy="5264492"/>
          </a:xfrm>
        </p:spPr>
        <p:txBody>
          <a:bodyPr>
            <a:noAutofit/>
          </a:bodyPr>
          <a:lstStyle/>
          <a:p>
            <a:pPr marL="0" indent="0" algn="ctr">
              <a:buNone/>
            </a:pPr>
            <a:r>
              <a:rPr lang="en-US" sz="4800" dirty="0"/>
              <a:t>Write opinion pieces on topics or texts, supporting a point of view with reasons. </a:t>
            </a:r>
            <a:r>
              <a:rPr lang="en-US" sz="3400" dirty="0" smtClean="0"/>
              <a:t>a) Introduce </a:t>
            </a:r>
            <a:r>
              <a:rPr lang="en-US" sz="3400" dirty="0"/>
              <a:t>the topic or book they are writing about, state an opinion, and create an organizational structure that lists reasons. </a:t>
            </a:r>
            <a:endParaRPr lang="en-US" sz="3400" dirty="0" smtClean="0"/>
          </a:p>
          <a:p>
            <a:pPr marL="0" indent="0" algn="ctr">
              <a:buNone/>
            </a:pPr>
            <a:r>
              <a:rPr lang="en-US" sz="3400" dirty="0" smtClean="0"/>
              <a:t>b) Provide </a:t>
            </a:r>
            <a:r>
              <a:rPr lang="en-US" sz="3400" dirty="0"/>
              <a:t>reasons that support the opinion. </a:t>
            </a:r>
            <a:endParaRPr lang="en-US" sz="3400" dirty="0" smtClean="0"/>
          </a:p>
          <a:p>
            <a:pPr marL="0" indent="0" algn="ctr">
              <a:buNone/>
            </a:pPr>
            <a:r>
              <a:rPr lang="en-US" sz="3400" dirty="0" smtClean="0"/>
              <a:t>c) Use </a:t>
            </a:r>
            <a:r>
              <a:rPr lang="en-US" sz="3400" dirty="0"/>
              <a:t>linking words and phrases (e.g., because, therefore, since, for example) to connect opinion and reasons. </a:t>
            </a:r>
            <a:endParaRPr lang="en-US" sz="3400" dirty="0" smtClean="0"/>
          </a:p>
          <a:p>
            <a:pPr marL="0" indent="0" algn="ctr">
              <a:buNone/>
            </a:pPr>
            <a:r>
              <a:rPr lang="en-US" sz="3400" dirty="0" smtClean="0"/>
              <a:t>d) Provide </a:t>
            </a:r>
            <a:r>
              <a:rPr lang="en-US" sz="3400" dirty="0"/>
              <a:t>a concluding statement or section.</a:t>
            </a:r>
          </a:p>
        </p:txBody>
      </p:sp>
    </p:spTree>
    <p:extLst>
      <p:ext uri="{BB962C8B-B14F-4D97-AF65-F5344CB8AC3E}">
        <p14:creationId xmlns:p14="http://schemas.microsoft.com/office/powerpoint/2010/main" val="3356713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smtClean="0"/>
              <a:t>ELAGSE3W2</a:t>
            </a:r>
            <a:r>
              <a:rPr lang="en-US" dirty="0" smtClean="0"/>
              <a:t> </a:t>
            </a:r>
            <a:endParaRPr lang="en-US" dirty="0"/>
          </a:p>
        </p:txBody>
      </p:sp>
      <p:sp>
        <p:nvSpPr>
          <p:cNvPr id="3" name="Content Placeholder 2"/>
          <p:cNvSpPr>
            <a:spLocks noGrp="1"/>
          </p:cNvSpPr>
          <p:nvPr>
            <p:ph idx="1"/>
          </p:nvPr>
        </p:nvSpPr>
        <p:spPr>
          <a:xfrm>
            <a:off x="838200" y="1237956"/>
            <a:ext cx="10515600" cy="5368906"/>
          </a:xfrm>
        </p:spPr>
        <p:txBody>
          <a:bodyPr>
            <a:noAutofit/>
          </a:bodyPr>
          <a:lstStyle/>
          <a:p>
            <a:pPr marL="0" indent="0" algn="ctr">
              <a:buNone/>
            </a:pPr>
            <a:r>
              <a:rPr lang="en-US" sz="4800" dirty="0"/>
              <a:t>Write informative/explanatory texts to examine a topic and convey ideas and information clearly. </a:t>
            </a:r>
            <a:endParaRPr lang="en-US" sz="4800" dirty="0" smtClean="0"/>
          </a:p>
          <a:p>
            <a:pPr marL="514350" indent="-514350" algn="ctr">
              <a:buAutoNum type="alphaLcParenR"/>
            </a:pPr>
            <a:r>
              <a:rPr lang="en-US" sz="3000" dirty="0" smtClean="0"/>
              <a:t>Introduce </a:t>
            </a:r>
            <a:r>
              <a:rPr lang="en-US" sz="3000" dirty="0"/>
              <a:t>a topic and group related information together; include illustrations when useful to aiding comprehension. </a:t>
            </a:r>
            <a:endParaRPr lang="en-US" sz="3000" dirty="0" smtClean="0"/>
          </a:p>
          <a:p>
            <a:pPr marL="514350" indent="-514350" algn="ctr">
              <a:buAutoNum type="alphaLcParenR"/>
            </a:pPr>
            <a:r>
              <a:rPr lang="en-US" sz="3000" dirty="0" smtClean="0"/>
              <a:t>Develop </a:t>
            </a:r>
            <a:r>
              <a:rPr lang="en-US" sz="3000" dirty="0"/>
              <a:t>the topic with facts, definitions, and details. </a:t>
            </a:r>
            <a:endParaRPr lang="en-US" sz="3000" dirty="0" smtClean="0"/>
          </a:p>
          <a:p>
            <a:pPr marL="514350" indent="-514350" algn="ctr">
              <a:buAutoNum type="alphaLcParenR"/>
            </a:pPr>
            <a:r>
              <a:rPr lang="en-US" sz="3000" dirty="0" smtClean="0"/>
              <a:t>Use </a:t>
            </a:r>
            <a:r>
              <a:rPr lang="en-US" sz="3000" dirty="0"/>
              <a:t>linking words and phrases (e.g., also, another, and, more, but) to connect ideas within categories of information. </a:t>
            </a:r>
            <a:endParaRPr lang="en-US" sz="3000" dirty="0" smtClean="0"/>
          </a:p>
          <a:p>
            <a:pPr marL="514350" indent="-514350" algn="ctr">
              <a:buAutoNum type="alphaLcParenR"/>
            </a:pPr>
            <a:r>
              <a:rPr lang="en-US" sz="3000" dirty="0" smtClean="0"/>
              <a:t>Provide </a:t>
            </a:r>
            <a:r>
              <a:rPr lang="en-US" sz="3000" dirty="0"/>
              <a:t>a concluding statement or section.</a:t>
            </a:r>
          </a:p>
        </p:txBody>
      </p:sp>
    </p:spTree>
    <p:extLst>
      <p:ext uri="{BB962C8B-B14F-4D97-AF65-F5344CB8AC3E}">
        <p14:creationId xmlns:p14="http://schemas.microsoft.com/office/powerpoint/2010/main" val="32802298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smtClean="0"/>
              <a:t>ELAGSE3W3</a:t>
            </a:r>
            <a:endParaRPr lang="en-US" b="1" dirty="0"/>
          </a:p>
        </p:txBody>
      </p:sp>
      <p:sp>
        <p:nvSpPr>
          <p:cNvPr id="3" name="Content Placeholder 2"/>
          <p:cNvSpPr>
            <a:spLocks noGrp="1"/>
          </p:cNvSpPr>
          <p:nvPr>
            <p:ph idx="1"/>
          </p:nvPr>
        </p:nvSpPr>
        <p:spPr>
          <a:xfrm>
            <a:off x="936674" y="967494"/>
            <a:ext cx="10515600" cy="5545847"/>
          </a:xfrm>
        </p:spPr>
        <p:txBody>
          <a:bodyPr>
            <a:noAutofit/>
          </a:bodyPr>
          <a:lstStyle/>
          <a:p>
            <a:pPr marL="0" indent="0" algn="ctr">
              <a:buNone/>
            </a:pPr>
            <a:r>
              <a:rPr lang="en-US" sz="4000" dirty="0"/>
              <a:t>Write narratives to develop real or imagined experiences or </a:t>
            </a:r>
            <a:r>
              <a:rPr lang="en-US" sz="4000" dirty="0" smtClean="0"/>
              <a:t>events using </a:t>
            </a:r>
            <a:r>
              <a:rPr lang="en-US" sz="4000" dirty="0"/>
              <a:t>effective technique, descriptive details, and clear </a:t>
            </a:r>
            <a:r>
              <a:rPr lang="en-US" sz="4000" dirty="0" smtClean="0"/>
              <a:t>event sequences</a:t>
            </a:r>
            <a:r>
              <a:rPr lang="en-US" sz="4000" dirty="0"/>
              <a:t>.</a:t>
            </a:r>
          </a:p>
          <a:p>
            <a:pPr marL="0" indent="0" algn="ctr">
              <a:buNone/>
            </a:pPr>
            <a:r>
              <a:rPr lang="en-US" dirty="0" smtClean="0"/>
              <a:t>a) Establish </a:t>
            </a:r>
            <a:r>
              <a:rPr lang="en-US" dirty="0"/>
              <a:t>a situation and introduce a narrator and/or characters;</a:t>
            </a:r>
          </a:p>
          <a:p>
            <a:pPr marL="0" indent="0" algn="ctr">
              <a:buNone/>
            </a:pPr>
            <a:r>
              <a:rPr lang="en-US" dirty="0"/>
              <a:t>organize an event sequence that unfolds naturally.</a:t>
            </a:r>
          </a:p>
          <a:p>
            <a:pPr marL="0" indent="0" algn="ctr">
              <a:buNone/>
            </a:pPr>
            <a:r>
              <a:rPr lang="en-US" dirty="0" smtClean="0"/>
              <a:t>b) Use </a:t>
            </a:r>
            <a:r>
              <a:rPr lang="en-US" dirty="0"/>
              <a:t>dialogue and descriptions of actions, thoughts, and feelings to</a:t>
            </a:r>
          </a:p>
          <a:p>
            <a:pPr marL="0" indent="0" algn="ctr">
              <a:buNone/>
            </a:pPr>
            <a:r>
              <a:rPr lang="en-US" dirty="0"/>
              <a:t>develop experiences and events or show the response of characters</a:t>
            </a:r>
          </a:p>
          <a:p>
            <a:pPr marL="0" indent="0" algn="ctr">
              <a:buNone/>
            </a:pPr>
            <a:r>
              <a:rPr lang="en-US" dirty="0"/>
              <a:t>to situations.</a:t>
            </a:r>
          </a:p>
          <a:p>
            <a:pPr marL="0" indent="0" algn="ctr">
              <a:buNone/>
            </a:pPr>
            <a:r>
              <a:rPr lang="en-US" dirty="0" smtClean="0"/>
              <a:t>c) Use </a:t>
            </a:r>
            <a:r>
              <a:rPr lang="en-US" dirty="0"/>
              <a:t>temporal words and phrases to signal event order.</a:t>
            </a:r>
          </a:p>
          <a:p>
            <a:pPr marL="0" indent="0" algn="ctr">
              <a:buNone/>
            </a:pPr>
            <a:r>
              <a:rPr lang="en-US" dirty="0" smtClean="0"/>
              <a:t>d) Provide </a:t>
            </a:r>
            <a:r>
              <a:rPr lang="en-US" dirty="0"/>
              <a:t>a sense of closure.</a:t>
            </a:r>
            <a:endParaRPr lang="en-US" sz="6600" dirty="0"/>
          </a:p>
        </p:txBody>
      </p:sp>
    </p:spTree>
    <p:extLst>
      <p:ext uri="{BB962C8B-B14F-4D97-AF65-F5344CB8AC3E}">
        <p14:creationId xmlns:p14="http://schemas.microsoft.com/office/powerpoint/2010/main" val="10749135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Writing</a:t>
            </a:r>
            <a:endParaRPr lang="en-US" sz="6600" dirty="0"/>
          </a:p>
        </p:txBody>
      </p:sp>
      <p:sp>
        <p:nvSpPr>
          <p:cNvPr id="5" name="Subtitle 4"/>
          <p:cNvSpPr>
            <a:spLocks noGrp="1"/>
          </p:cNvSpPr>
          <p:nvPr>
            <p:ph type="subTitle" idx="1"/>
          </p:nvPr>
        </p:nvSpPr>
        <p:spPr>
          <a:xfrm>
            <a:off x="1524000" y="3602038"/>
            <a:ext cx="9144000" cy="2081310"/>
          </a:xfrm>
        </p:spPr>
        <p:txBody>
          <a:bodyPr>
            <a:noAutofit/>
          </a:bodyPr>
          <a:lstStyle/>
          <a:p>
            <a:r>
              <a:rPr lang="en-US" sz="6600" dirty="0" smtClean="0"/>
              <a:t>Production and Distribution of Writing </a:t>
            </a:r>
            <a:endParaRPr lang="en-US" sz="6600" dirty="0"/>
          </a:p>
        </p:txBody>
      </p:sp>
    </p:spTree>
    <p:extLst>
      <p:ext uri="{BB962C8B-B14F-4D97-AF65-F5344CB8AC3E}">
        <p14:creationId xmlns:p14="http://schemas.microsoft.com/office/powerpoint/2010/main" val="24043751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54109"/>
            <a:ext cx="10515600" cy="1325563"/>
          </a:xfrm>
        </p:spPr>
        <p:txBody>
          <a:bodyPr/>
          <a:lstStyle/>
          <a:p>
            <a:pPr algn="ctr"/>
            <a:r>
              <a:rPr lang="en-US" b="1" dirty="0"/>
              <a:t>ELAGSE3W4</a:t>
            </a:r>
            <a:r>
              <a:rPr lang="en-US" b="1" dirty="0" smtClean="0"/>
              <a:t> </a:t>
            </a:r>
            <a:endParaRPr lang="en-US" b="1" dirty="0"/>
          </a:p>
        </p:txBody>
      </p:sp>
      <p:sp>
        <p:nvSpPr>
          <p:cNvPr id="3" name="Content Placeholder 2"/>
          <p:cNvSpPr>
            <a:spLocks noGrp="1"/>
          </p:cNvSpPr>
          <p:nvPr>
            <p:ph idx="1"/>
          </p:nvPr>
        </p:nvSpPr>
        <p:spPr>
          <a:xfrm>
            <a:off x="838200" y="1181686"/>
            <a:ext cx="10515600" cy="5430129"/>
          </a:xfrm>
        </p:spPr>
        <p:txBody>
          <a:bodyPr>
            <a:noAutofit/>
          </a:bodyPr>
          <a:lstStyle/>
          <a:p>
            <a:pPr marL="0" indent="0" algn="ctr">
              <a:buNone/>
            </a:pPr>
            <a:r>
              <a:rPr lang="en-US" sz="5400" dirty="0"/>
              <a:t>With guidance and support from adults, produce writing in which the development and organization are appropriate to task and purpose. (Grade-specific expectations for writing types are defined in Standards 1-3 above.)</a:t>
            </a:r>
            <a:endParaRPr lang="en-US" sz="3200" dirty="0"/>
          </a:p>
        </p:txBody>
      </p:sp>
    </p:spTree>
    <p:extLst>
      <p:ext uri="{BB962C8B-B14F-4D97-AF65-F5344CB8AC3E}">
        <p14:creationId xmlns:p14="http://schemas.microsoft.com/office/powerpoint/2010/main" val="63188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54109"/>
            <a:ext cx="10515600" cy="1325563"/>
          </a:xfrm>
        </p:spPr>
        <p:txBody>
          <a:bodyPr/>
          <a:lstStyle/>
          <a:p>
            <a:pPr algn="ctr"/>
            <a:r>
              <a:rPr lang="en-US" b="1" dirty="0" smtClean="0"/>
              <a:t>ELAGSE3W5 </a:t>
            </a:r>
            <a:endParaRPr lang="en-US" b="1" dirty="0"/>
          </a:p>
        </p:txBody>
      </p:sp>
      <p:sp>
        <p:nvSpPr>
          <p:cNvPr id="3" name="Content Placeholder 2"/>
          <p:cNvSpPr>
            <a:spLocks noGrp="1"/>
          </p:cNvSpPr>
          <p:nvPr>
            <p:ph idx="1"/>
          </p:nvPr>
        </p:nvSpPr>
        <p:spPr>
          <a:xfrm>
            <a:off x="838200" y="1181686"/>
            <a:ext cx="10515600" cy="5430129"/>
          </a:xfrm>
        </p:spPr>
        <p:txBody>
          <a:bodyPr>
            <a:noAutofit/>
          </a:bodyPr>
          <a:lstStyle/>
          <a:p>
            <a:pPr marL="0" indent="0" algn="ctr">
              <a:buNone/>
            </a:pPr>
            <a:r>
              <a:rPr lang="en-US" sz="4800" dirty="0"/>
              <a:t>With guidance and support from peers and adults, develop and strengthen writing as needed by planning, revising, and editing. (Editing for conventions should demonstrate command of Language Standards 1–3 up to and including grade 3.)</a:t>
            </a:r>
            <a:endParaRPr lang="en-US" dirty="0"/>
          </a:p>
        </p:txBody>
      </p:sp>
    </p:spTree>
    <p:extLst>
      <p:ext uri="{BB962C8B-B14F-4D97-AF65-F5344CB8AC3E}">
        <p14:creationId xmlns:p14="http://schemas.microsoft.com/office/powerpoint/2010/main" val="3307889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ELAGSE3RL2</a:t>
            </a:r>
            <a:endParaRPr lang="en-US" b="1" dirty="0"/>
          </a:p>
        </p:txBody>
      </p:sp>
      <p:sp>
        <p:nvSpPr>
          <p:cNvPr id="3" name="Content Placeholder 2"/>
          <p:cNvSpPr>
            <a:spLocks noGrp="1"/>
          </p:cNvSpPr>
          <p:nvPr>
            <p:ph idx="1"/>
          </p:nvPr>
        </p:nvSpPr>
        <p:spPr/>
        <p:txBody>
          <a:bodyPr>
            <a:normAutofit fontScale="85000" lnSpcReduction="10000"/>
          </a:bodyPr>
          <a:lstStyle/>
          <a:p>
            <a:pPr marL="0" indent="0" algn="ctr">
              <a:buNone/>
            </a:pPr>
            <a:r>
              <a:rPr lang="en-US" sz="6600" dirty="0"/>
              <a:t>Recount stories, including fables, folktales, and myths from diverse cultures; determine the central message, lesson, or moral and explain how it is conveyed through key details in the text.</a:t>
            </a:r>
          </a:p>
        </p:txBody>
      </p:sp>
    </p:spTree>
    <p:extLst>
      <p:ext uri="{BB962C8B-B14F-4D97-AF65-F5344CB8AC3E}">
        <p14:creationId xmlns:p14="http://schemas.microsoft.com/office/powerpoint/2010/main" val="39735557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ELAGSE3W6</a:t>
            </a:r>
            <a:endParaRPr lang="en-US" b="1" dirty="0"/>
          </a:p>
        </p:txBody>
      </p:sp>
      <p:sp>
        <p:nvSpPr>
          <p:cNvPr id="3" name="Content Placeholder 2"/>
          <p:cNvSpPr>
            <a:spLocks noGrp="1"/>
          </p:cNvSpPr>
          <p:nvPr>
            <p:ph idx="1"/>
          </p:nvPr>
        </p:nvSpPr>
        <p:spPr>
          <a:xfrm>
            <a:off x="838200" y="1533378"/>
            <a:ext cx="10515600" cy="4979963"/>
          </a:xfrm>
        </p:spPr>
        <p:txBody>
          <a:bodyPr>
            <a:noAutofit/>
          </a:bodyPr>
          <a:lstStyle/>
          <a:p>
            <a:pPr marL="0" indent="0" algn="ctr">
              <a:buNone/>
            </a:pPr>
            <a:r>
              <a:rPr lang="en-US" sz="6000" dirty="0"/>
              <a:t>With guidance and support from adults, use technology to produce and publish writing (using keyboarding skills) as well as to interact and collaborate with others. </a:t>
            </a:r>
          </a:p>
        </p:txBody>
      </p:sp>
    </p:spTree>
    <p:extLst>
      <p:ext uri="{BB962C8B-B14F-4D97-AF65-F5344CB8AC3E}">
        <p14:creationId xmlns:p14="http://schemas.microsoft.com/office/powerpoint/2010/main" val="15075183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Writing</a:t>
            </a:r>
            <a:endParaRPr lang="en-US" sz="6600" dirty="0"/>
          </a:p>
        </p:txBody>
      </p:sp>
      <p:sp>
        <p:nvSpPr>
          <p:cNvPr id="5" name="Subtitle 4"/>
          <p:cNvSpPr>
            <a:spLocks noGrp="1"/>
          </p:cNvSpPr>
          <p:nvPr>
            <p:ph type="subTitle" idx="1"/>
          </p:nvPr>
        </p:nvSpPr>
        <p:spPr>
          <a:xfrm>
            <a:off x="1524000" y="3602037"/>
            <a:ext cx="9144000" cy="2025039"/>
          </a:xfrm>
        </p:spPr>
        <p:txBody>
          <a:bodyPr>
            <a:noAutofit/>
          </a:bodyPr>
          <a:lstStyle/>
          <a:p>
            <a:r>
              <a:rPr lang="en-US" sz="6600" dirty="0" smtClean="0"/>
              <a:t>Research to Build and Present Knowledge</a:t>
            </a:r>
            <a:endParaRPr lang="en-US" sz="6600" dirty="0"/>
          </a:p>
        </p:txBody>
      </p:sp>
    </p:spTree>
    <p:extLst>
      <p:ext uri="{BB962C8B-B14F-4D97-AF65-F5344CB8AC3E}">
        <p14:creationId xmlns:p14="http://schemas.microsoft.com/office/powerpoint/2010/main" val="1606591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10381"/>
            <a:ext cx="10515600" cy="1325563"/>
          </a:xfrm>
        </p:spPr>
        <p:txBody>
          <a:bodyPr/>
          <a:lstStyle/>
          <a:p>
            <a:pPr algn="ctr"/>
            <a:r>
              <a:rPr lang="en-US" b="1" dirty="0" smtClean="0"/>
              <a:t>ELAGSE3W7 </a:t>
            </a:r>
            <a:endParaRPr lang="en-US" b="1" dirty="0"/>
          </a:p>
        </p:txBody>
      </p:sp>
      <p:sp>
        <p:nvSpPr>
          <p:cNvPr id="3" name="Content Placeholder 2"/>
          <p:cNvSpPr>
            <a:spLocks noGrp="1"/>
          </p:cNvSpPr>
          <p:nvPr>
            <p:ph idx="1"/>
          </p:nvPr>
        </p:nvSpPr>
        <p:spPr>
          <a:xfrm>
            <a:off x="838200" y="1723985"/>
            <a:ext cx="10515600" cy="3852567"/>
          </a:xfrm>
        </p:spPr>
        <p:txBody>
          <a:bodyPr>
            <a:noAutofit/>
          </a:bodyPr>
          <a:lstStyle/>
          <a:p>
            <a:pPr marL="0" indent="0" algn="ctr">
              <a:buNone/>
            </a:pPr>
            <a:r>
              <a:rPr lang="en-US" sz="6000" dirty="0"/>
              <a:t>Conduct short research projects that build knowledge about a </a:t>
            </a:r>
            <a:r>
              <a:rPr lang="en-US" sz="6000" dirty="0" smtClean="0"/>
              <a:t>topic.</a:t>
            </a:r>
            <a:endParaRPr lang="en-US" sz="6000" dirty="0"/>
          </a:p>
        </p:txBody>
      </p:sp>
    </p:spTree>
    <p:extLst>
      <p:ext uri="{BB962C8B-B14F-4D97-AF65-F5344CB8AC3E}">
        <p14:creationId xmlns:p14="http://schemas.microsoft.com/office/powerpoint/2010/main" val="3666657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93749"/>
            <a:ext cx="10515600" cy="1325563"/>
          </a:xfrm>
        </p:spPr>
        <p:txBody>
          <a:bodyPr/>
          <a:lstStyle/>
          <a:p>
            <a:pPr algn="ctr"/>
            <a:r>
              <a:rPr lang="en-US" b="1" dirty="0" smtClean="0"/>
              <a:t>ELAGSE3W8</a:t>
            </a:r>
            <a:r>
              <a:rPr lang="en-US" dirty="0" smtClean="0"/>
              <a:t> </a:t>
            </a:r>
            <a:endParaRPr lang="en-US" dirty="0"/>
          </a:p>
        </p:txBody>
      </p:sp>
      <p:sp>
        <p:nvSpPr>
          <p:cNvPr id="3" name="Content Placeholder 2"/>
          <p:cNvSpPr>
            <a:spLocks noGrp="1"/>
          </p:cNvSpPr>
          <p:nvPr>
            <p:ph idx="1"/>
          </p:nvPr>
        </p:nvSpPr>
        <p:spPr>
          <a:xfrm>
            <a:off x="838200" y="1519312"/>
            <a:ext cx="10515600" cy="4951826"/>
          </a:xfrm>
        </p:spPr>
        <p:txBody>
          <a:bodyPr>
            <a:normAutofit lnSpcReduction="10000"/>
          </a:bodyPr>
          <a:lstStyle/>
          <a:p>
            <a:pPr marL="0" indent="0" algn="ctr">
              <a:buNone/>
            </a:pPr>
            <a:r>
              <a:rPr lang="en-US" sz="6000" dirty="0"/>
              <a:t>Recall information from experience or gather information from print and digital sources; take brief notes on sources and sort evidence into provided categories. </a:t>
            </a:r>
          </a:p>
        </p:txBody>
      </p:sp>
    </p:spTree>
    <p:extLst>
      <p:ext uri="{BB962C8B-B14F-4D97-AF65-F5344CB8AC3E}">
        <p14:creationId xmlns:p14="http://schemas.microsoft.com/office/powerpoint/2010/main" val="4159629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Writing</a:t>
            </a:r>
            <a:endParaRPr lang="en-US" sz="6600" dirty="0"/>
          </a:p>
        </p:txBody>
      </p:sp>
      <p:sp>
        <p:nvSpPr>
          <p:cNvPr id="5" name="Subtitle 4"/>
          <p:cNvSpPr>
            <a:spLocks noGrp="1"/>
          </p:cNvSpPr>
          <p:nvPr>
            <p:ph type="subTitle" idx="1"/>
          </p:nvPr>
        </p:nvSpPr>
        <p:spPr>
          <a:xfrm>
            <a:off x="1524000" y="3602037"/>
            <a:ext cx="9144000" cy="2025039"/>
          </a:xfrm>
        </p:spPr>
        <p:txBody>
          <a:bodyPr>
            <a:noAutofit/>
          </a:bodyPr>
          <a:lstStyle/>
          <a:p>
            <a:r>
              <a:rPr lang="en-US" sz="6600" dirty="0" smtClean="0"/>
              <a:t>Range of Writing</a:t>
            </a:r>
            <a:endParaRPr lang="en-US" sz="6600" dirty="0"/>
          </a:p>
        </p:txBody>
      </p:sp>
    </p:spTree>
    <p:extLst>
      <p:ext uri="{BB962C8B-B14F-4D97-AF65-F5344CB8AC3E}">
        <p14:creationId xmlns:p14="http://schemas.microsoft.com/office/powerpoint/2010/main" val="26410653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gradFill>
          <a:gsLst>
            <a:gs pos="100000">
              <a:srgbClr val="FF000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93749"/>
            <a:ext cx="10515600" cy="1325563"/>
          </a:xfrm>
        </p:spPr>
        <p:txBody>
          <a:bodyPr/>
          <a:lstStyle/>
          <a:p>
            <a:pPr algn="ctr"/>
            <a:r>
              <a:rPr lang="en-US" b="1" dirty="0" smtClean="0"/>
              <a:t>ELAGSE3W10</a:t>
            </a:r>
            <a:r>
              <a:rPr lang="en-US" dirty="0" smtClean="0"/>
              <a:t> </a:t>
            </a:r>
            <a:endParaRPr lang="en-US" dirty="0"/>
          </a:p>
        </p:txBody>
      </p:sp>
      <p:sp>
        <p:nvSpPr>
          <p:cNvPr id="3" name="Content Placeholder 2"/>
          <p:cNvSpPr>
            <a:spLocks noGrp="1"/>
          </p:cNvSpPr>
          <p:nvPr>
            <p:ph idx="1"/>
          </p:nvPr>
        </p:nvSpPr>
        <p:spPr>
          <a:xfrm>
            <a:off x="838200" y="1519312"/>
            <a:ext cx="10515600" cy="4951826"/>
          </a:xfrm>
        </p:spPr>
        <p:txBody>
          <a:bodyPr>
            <a:normAutofit fontScale="92500" lnSpcReduction="10000"/>
          </a:bodyPr>
          <a:lstStyle/>
          <a:p>
            <a:pPr marL="0" indent="0" algn="ctr">
              <a:buNone/>
            </a:pPr>
            <a:r>
              <a:rPr lang="en-US" sz="6000" dirty="0"/>
              <a:t>Write routinely over extended time frames (time for research, reflection, and revision) and shorter time frames (a single sitting or a day or two) for a range of discipline-specific tasks, purposes, and audiences.</a:t>
            </a:r>
          </a:p>
        </p:txBody>
      </p:sp>
    </p:spTree>
    <p:extLst>
      <p:ext uri="{BB962C8B-B14F-4D97-AF65-F5344CB8AC3E}">
        <p14:creationId xmlns:p14="http://schemas.microsoft.com/office/powerpoint/2010/main" val="3977067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92369"/>
            <a:ext cx="9144000" cy="3397421"/>
          </a:xfrm>
        </p:spPr>
        <p:txBody>
          <a:bodyPr>
            <a:noAutofit/>
          </a:bodyPr>
          <a:lstStyle/>
          <a:p>
            <a:r>
              <a:rPr lang="en-US" sz="11500" b="1" dirty="0" smtClean="0"/>
              <a:t>Speaking and Listening</a:t>
            </a:r>
            <a:endParaRPr lang="en-US" sz="11500" b="1" dirty="0"/>
          </a:p>
        </p:txBody>
      </p:sp>
      <p:sp>
        <p:nvSpPr>
          <p:cNvPr id="5" name="Subtitle 4"/>
          <p:cNvSpPr>
            <a:spLocks noGrp="1"/>
          </p:cNvSpPr>
          <p:nvPr>
            <p:ph type="subTitle" idx="1"/>
          </p:nvPr>
        </p:nvSpPr>
        <p:spPr>
          <a:xfrm>
            <a:off x="1524000" y="4136610"/>
            <a:ext cx="9144000" cy="1655762"/>
          </a:xfrm>
        </p:spPr>
        <p:txBody>
          <a:bodyPr>
            <a:noAutofit/>
          </a:bodyPr>
          <a:lstStyle/>
          <a:p>
            <a:r>
              <a:rPr lang="en-US" sz="6600" dirty="0" smtClean="0"/>
              <a:t>Comprehension and Collaboration </a:t>
            </a:r>
            <a:endParaRPr lang="en-US" sz="6600" dirty="0"/>
          </a:p>
        </p:txBody>
      </p:sp>
    </p:spTree>
    <p:extLst>
      <p:ext uri="{BB962C8B-B14F-4D97-AF65-F5344CB8AC3E}">
        <p14:creationId xmlns:p14="http://schemas.microsoft.com/office/powerpoint/2010/main" val="11951408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8200" y="53071"/>
            <a:ext cx="10515600" cy="1325563"/>
          </a:xfrm>
        </p:spPr>
        <p:txBody>
          <a:bodyPr/>
          <a:lstStyle/>
          <a:p>
            <a:pPr algn="ctr"/>
            <a:r>
              <a:rPr lang="en-US" b="1" dirty="0" smtClean="0"/>
              <a:t>ELAGSE3SL1 </a:t>
            </a:r>
            <a:endParaRPr lang="en-US" b="1" dirty="0"/>
          </a:p>
        </p:txBody>
      </p:sp>
      <p:sp>
        <p:nvSpPr>
          <p:cNvPr id="5" name="Content Placeholder 4"/>
          <p:cNvSpPr>
            <a:spLocks noGrp="1"/>
          </p:cNvSpPr>
          <p:nvPr>
            <p:ph idx="1"/>
          </p:nvPr>
        </p:nvSpPr>
        <p:spPr>
          <a:xfrm>
            <a:off x="407963" y="1153552"/>
            <a:ext cx="11394831" cy="5528602"/>
          </a:xfrm>
        </p:spPr>
        <p:txBody>
          <a:bodyPr>
            <a:noAutofit/>
          </a:bodyPr>
          <a:lstStyle/>
          <a:p>
            <a:pPr marL="0" indent="0" algn="ctr">
              <a:buNone/>
            </a:pPr>
            <a:r>
              <a:rPr lang="en-US" sz="3600" dirty="0"/>
              <a:t>Engage effectively in a range of collaborative discussions (one-on-one, in groups, and teacher-led) with diverse partners on grade 3 topics and texts, building on others’ ideas and expressing their own clearly. </a:t>
            </a:r>
            <a:endParaRPr lang="en-US" sz="3600" dirty="0" smtClean="0"/>
          </a:p>
          <a:p>
            <a:pPr marL="742950" indent="-742950" algn="ctr">
              <a:buAutoNum type="alphaLcParenR"/>
            </a:pPr>
            <a:r>
              <a:rPr lang="en-US" sz="2400" dirty="0" smtClean="0"/>
              <a:t>Come </a:t>
            </a:r>
            <a:r>
              <a:rPr lang="en-US" sz="2400" dirty="0"/>
              <a:t>to discussions prepared, having read or studied required material; explicitly draw on that preparation and other information known about the topic to explore ideas under discussion. </a:t>
            </a:r>
            <a:endParaRPr lang="en-US" sz="2400" dirty="0" smtClean="0"/>
          </a:p>
          <a:p>
            <a:pPr marL="742950" indent="-742950" algn="ctr">
              <a:buAutoNum type="alphaLcParenR"/>
            </a:pPr>
            <a:r>
              <a:rPr lang="en-US" sz="2400" dirty="0" smtClean="0"/>
              <a:t>Follow </a:t>
            </a:r>
            <a:r>
              <a:rPr lang="en-US" sz="2400" dirty="0"/>
              <a:t>agreed-upon rules for discussions (e.g., gaining the floor in respectful ways, listening to others with care, speaking one at a time about the topics and texts under discussion). </a:t>
            </a:r>
            <a:endParaRPr lang="en-US" sz="2400" dirty="0" smtClean="0"/>
          </a:p>
          <a:p>
            <a:pPr marL="742950" indent="-742950" algn="ctr">
              <a:buAutoNum type="alphaLcParenR"/>
            </a:pPr>
            <a:r>
              <a:rPr lang="en-US" sz="2400" dirty="0" smtClean="0"/>
              <a:t>Ask </a:t>
            </a:r>
            <a:r>
              <a:rPr lang="en-US" sz="2400" dirty="0"/>
              <a:t>questions to check understanding of information presented, stay on topic, and link their comments to the remarks of others. </a:t>
            </a:r>
            <a:endParaRPr lang="en-US" sz="2400" dirty="0" smtClean="0"/>
          </a:p>
          <a:p>
            <a:pPr marL="742950" indent="-742950" algn="ctr">
              <a:buAutoNum type="alphaLcParenR"/>
            </a:pPr>
            <a:r>
              <a:rPr lang="en-US" sz="2400" dirty="0" smtClean="0"/>
              <a:t>Explain </a:t>
            </a:r>
            <a:r>
              <a:rPr lang="en-US" sz="2400" dirty="0"/>
              <a:t>their own ideas and understanding in light of the discussion.</a:t>
            </a:r>
            <a:endParaRPr lang="en-US" sz="2000" dirty="0"/>
          </a:p>
        </p:txBody>
      </p:sp>
    </p:spTree>
    <p:extLst>
      <p:ext uri="{BB962C8B-B14F-4D97-AF65-F5344CB8AC3E}">
        <p14:creationId xmlns:p14="http://schemas.microsoft.com/office/powerpoint/2010/main" val="29679970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68177"/>
            <a:ext cx="10515600" cy="1325563"/>
          </a:xfrm>
        </p:spPr>
        <p:txBody>
          <a:bodyPr/>
          <a:lstStyle/>
          <a:p>
            <a:pPr algn="ctr"/>
            <a:r>
              <a:rPr lang="en-US" b="1" dirty="0" smtClean="0"/>
              <a:t>ELAGSE3SL2 </a:t>
            </a:r>
            <a:endParaRPr lang="en-US" b="1" dirty="0"/>
          </a:p>
        </p:txBody>
      </p:sp>
      <p:sp>
        <p:nvSpPr>
          <p:cNvPr id="3" name="Content Placeholder 2"/>
          <p:cNvSpPr>
            <a:spLocks noGrp="1"/>
          </p:cNvSpPr>
          <p:nvPr>
            <p:ph idx="1"/>
          </p:nvPr>
        </p:nvSpPr>
        <p:spPr>
          <a:xfrm>
            <a:off x="838200" y="1347322"/>
            <a:ext cx="10515600" cy="5222289"/>
          </a:xfrm>
        </p:spPr>
        <p:txBody>
          <a:bodyPr>
            <a:noAutofit/>
          </a:bodyPr>
          <a:lstStyle/>
          <a:p>
            <a:pPr marL="0" indent="0" algn="ctr">
              <a:buNone/>
            </a:pPr>
            <a:r>
              <a:rPr lang="en-US" sz="6000" dirty="0"/>
              <a:t>Determine the main ideas and supporting details of a text read aloud or information presented in diverse media and formats, including visually, quantitatively, and orally.</a:t>
            </a:r>
          </a:p>
        </p:txBody>
      </p:sp>
    </p:spTree>
    <p:extLst>
      <p:ext uri="{BB962C8B-B14F-4D97-AF65-F5344CB8AC3E}">
        <p14:creationId xmlns:p14="http://schemas.microsoft.com/office/powerpoint/2010/main" val="15414512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36674" y="182245"/>
            <a:ext cx="10515600" cy="1325563"/>
          </a:xfrm>
        </p:spPr>
        <p:txBody>
          <a:bodyPr/>
          <a:lstStyle/>
          <a:p>
            <a:pPr algn="ctr"/>
            <a:r>
              <a:rPr lang="en-US" b="1" dirty="0" smtClean="0"/>
              <a:t>ELAGSE3SL3</a:t>
            </a:r>
            <a:endParaRPr lang="en-US" b="1" dirty="0"/>
          </a:p>
        </p:txBody>
      </p:sp>
      <p:sp>
        <p:nvSpPr>
          <p:cNvPr id="3" name="Content Placeholder 2"/>
          <p:cNvSpPr>
            <a:spLocks noGrp="1"/>
          </p:cNvSpPr>
          <p:nvPr>
            <p:ph idx="1"/>
          </p:nvPr>
        </p:nvSpPr>
        <p:spPr>
          <a:xfrm>
            <a:off x="936674" y="1507808"/>
            <a:ext cx="10515600" cy="4399231"/>
          </a:xfrm>
        </p:spPr>
        <p:txBody>
          <a:bodyPr>
            <a:noAutofit/>
          </a:bodyPr>
          <a:lstStyle/>
          <a:p>
            <a:pPr marL="0" indent="0" algn="ctr">
              <a:buNone/>
            </a:pPr>
            <a:r>
              <a:rPr lang="en-US" sz="6000" dirty="0"/>
              <a:t>Ask and answer questions about information from a speaker, offering appropriate elaboration and detail. </a:t>
            </a:r>
          </a:p>
        </p:txBody>
      </p:sp>
    </p:spTree>
    <p:extLst>
      <p:ext uri="{BB962C8B-B14F-4D97-AF65-F5344CB8AC3E}">
        <p14:creationId xmlns:p14="http://schemas.microsoft.com/office/powerpoint/2010/main" val="4266204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ELAGSE3RL3</a:t>
            </a:r>
            <a:endParaRPr lang="en-US" b="1" dirty="0"/>
          </a:p>
        </p:txBody>
      </p:sp>
      <p:sp>
        <p:nvSpPr>
          <p:cNvPr id="3" name="Content Placeholder 2"/>
          <p:cNvSpPr>
            <a:spLocks noGrp="1"/>
          </p:cNvSpPr>
          <p:nvPr>
            <p:ph idx="1"/>
          </p:nvPr>
        </p:nvSpPr>
        <p:spPr/>
        <p:txBody>
          <a:bodyPr>
            <a:normAutofit lnSpcReduction="10000"/>
          </a:bodyPr>
          <a:lstStyle/>
          <a:p>
            <a:pPr marL="0" indent="0" algn="ctr">
              <a:buNone/>
            </a:pPr>
            <a:r>
              <a:rPr lang="en-US" sz="6600" dirty="0"/>
              <a:t>Describe characters in a story (e.g., their traits, motivations, or feelings) and explain how their actions contribute to the sequence of events. </a:t>
            </a:r>
          </a:p>
        </p:txBody>
      </p:sp>
    </p:spTree>
    <p:extLst>
      <p:ext uri="{BB962C8B-B14F-4D97-AF65-F5344CB8AC3E}">
        <p14:creationId xmlns:p14="http://schemas.microsoft.com/office/powerpoint/2010/main" val="34660123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393895"/>
            <a:ext cx="9144000" cy="3116068"/>
          </a:xfrm>
        </p:spPr>
        <p:txBody>
          <a:bodyPr>
            <a:noAutofit/>
          </a:bodyPr>
          <a:lstStyle/>
          <a:p>
            <a:r>
              <a:rPr lang="en-US" sz="11500" b="1" dirty="0" smtClean="0"/>
              <a:t>Speaking and Listening</a:t>
            </a:r>
            <a:endParaRPr lang="en-US" sz="6600" dirty="0"/>
          </a:p>
        </p:txBody>
      </p:sp>
      <p:sp>
        <p:nvSpPr>
          <p:cNvPr id="5" name="Subtitle 4"/>
          <p:cNvSpPr>
            <a:spLocks noGrp="1"/>
          </p:cNvSpPr>
          <p:nvPr>
            <p:ph type="subTitle" idx="1"/>
          </p:nvPr>
        </p:nvSpPr>
        <p:spPr>
          <a:xfrm>
            <a:off x="1397391" y="3784209"/>
            <a:ext cx="9144000" cy="2106637"/>
          </a:xfrm>
        </p:spPr>
        <p:txBody>
          <a:bodyPr>
            <a:noAutofit/>
          </a:bodyPr>
          <a:lstStyle/>
          <a:p>
            <a:r>
              <a:rPr lang="en-US" sz="6600" dirty="0" smtClean="0"/>
              <a:t>Presentation of Knowledge and Ideas</a:t>
            </a:r>
            <a:endParaRPr lang="en-US" sz="6600" dirty="0"/>
          </a:p>
        </p:txBody>
      </p:sp>
    </p:spTree>
    <p:extLst>
      <p:ext uri="{BB962C8B-B14F-4D97-AF65-F5344CB8AC3E}">
        <p14:creationId xmlns:p14="http://schemas.microsoft.com/office/powerpoint/2010/main" val="14179387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ELAGSE3SL4</a:t>
            </a:r>
            <a:endParaRPr lang="en-US" b="1" dirty="0"/>
          </a:p>
        </p:txBody>
      </p:sp>
      <p:sp>
        <p:nvSpPr>
          <p:cNvPr id="3" name="Content Placeholder 2"/>
          <p:cNvSpPr>
            <a:spLocks noGrp="1"/>
          </p:cNvSpPr>
          <p:nvPr>
            <p:ph idx="1"/>
          </p:nvPr>
        </p:nvSpPr>
        <p:spPr>
          <a:xfrm>
            <a:off x="838200" y="1690688"/>
            <a:ext cx="10515600" cy="4681977"/>
          </a:xfrm>
        </p:spPr>
        <p:txBody>
          <a:bodyPr>
            <a:noAutofit/>
          </a:bodyPr>
          <a:lstStyle/>
          <a:p>
            <a:pPr marL="0" indent="0" algn="ctr">
              <a:buNone/>
            </a:pPr>
            <a:r>
              <a:rPr lang="en-US" sz="5400" dirty="0"/>
              <a:t>Report on a topic or text, tell a story, or recount an experience with appropriate facts and relevant, descriptive details, speaking clearly at an understandable pace. </a:t>
            </a:r>
          </a:p>
        </p:txBody>
      </p:sp>
    </p:spTree>
    <p:extLst>
      <p:ext uri="{BB962C8B-B14F-4D97-AF65-F5344CB8AC3E}">
        <p14:creationId xmlns:p14="http://schemas.microsoft.com/office/powerpoint/2010/main" val="35787270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ELAGSE3SL5</a:t>
            </a:r>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US" sz="6000" dirty="0"/>
              <a:t>Create engaging audio recordings of stories or poems that demonstrate fluid reading at an understandable pace; add visual displays when appropriate to emphasize or enhance certain facts or details.</a:t>
            </a:r>
            <a:endParaRPr lang="en-US" sz="6600" dirty="0"/>
          </a:p>
        </p:txBody>
      </p:sp>
    </p:spTree>
    <p:extLst>
      <p:ext uri="{BB962C8B-B14F-4D97-AF65-F5344CB8AC3E}">
        <p14:creationId xmlns:p14="http://schemas.microsoft.com/office/powerpoint/2010/main" val="15842952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gradFill>
          <a:gsLst>
            <a:gs pos="100000">
              <a:srgbClr val="7030A0"/>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ELAGSE3SL6</a:t>
            </a:r>
            <a:endParaRPr lang="en-US" b="1" dirty="0"/>
          </a:p>
        </p:txBody>
      </p:sp>
      <p:sp>
        <p:nvSpPr>
          <p:cNvPr id="3" name="Content Placeholder 2"/>
          <p:cNvSpPr>
            <a:spLocks noGrp="1"/>
          </p:cNvSpPr>
          <p:nvPr>
            <p:ph idx="1"/>
          </p:nvPr>
        </p:nvSpPr>
        <p:spPr/>
        <p:txBody>
          <a:bodyPr>
            <a:normAutofit fontScale="92500" lnSpcReduction="10000"/>
          </a:bodyPr>
          <a:lstStyle/>
          <a:p>
            <a:pPr marL="0" indent="0" algn="ctr">
              <a:buNone/>
            </a:pPr>
            <a:r>
              <a:rPr lang="en-US" sz="6000" dirty="0"/>
              <a:t>Speak in complete sentences when appropriate to task and situation in order to provide requested detail or clarification. (See grade 3 Language Standards 1 and 3 for specific expectations.) </a:t>
            </a:r>
            <a:endParaRPr lang="en-US" sz="6600" dirty="0"/>
          </a:p>
        </p:txBody>
      </p:sp>
    </p:spTree>
    <p:extLst>
      <p:ext uri="{BB962C8B-B14F-4D97-AF65-F5344CB8AC3E}">
        <p14:creationId xmlns:p14="http://schemas.microsoft.com/office/powerpoint/2010/main" val="77883439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Language</a:t>
            </a:r>
            <a:endParaRPr lang="en-US" sz="11500" b="1" dirty="0"/>
          </a:p>
        </p:txBody>
      </p:sp>
      <p:sp>
        <p:nvSpPr>
          <p:cNvPr id="5" name="Subtitle 4"/>
          <p:cNvSpPr>
            <a:spLocks noGrp="1"/>
          </p:cNvSpPr>
          <p:nvPr>
            <p:ph type="subTitle" idx="1"/>
          </p:nvPr>
        </p:nvSpPr>
        <p:spPr>
          <a:xfrm>
            <a:off x="1524000" y="3602038"/>
            <a:ext cx="9144000" cy="1898430"/>
          </a:xfrm>
        </p:spPr>
        <p:txBody>
          <a:bodyPr>
            <a:noAutofit/>
          </a:bodyPr>
          <a:lstStyle/>
          <a:p>
            <a:r>
              <a:rPr lang="en-US" sz="6600" dirty="0" smtClean="0"/>
              <a:t>Conventions of Standard English </a:t>
            </a:r>
            <a:endParaRPr lang="en-US" sz="6600" dirty="0"/>
          </a:p>
        </p:txBody>
      </p:sp>
    </p:spTree>
    <p:extLst>
      <p:ext uri="{BB962C8B-B14F-4D97-AF65-F5344CB8AC3E}">
        <p14:creationId xmlns:p14="http://schemas.microsoft.com/office/powerpoint/2010/main" val="12944269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54110"/>
            <a:ext cx="10515600" cy="1325563"/>
          </a:xfrm>
        </p:spPr>
        <p:txBody>
          <a:bodyPr/>
          <a:lstStyle/>
          <a:p>
            <a:pPr algn="ctr"/>
            <a:r>
              <a:rPr lang="en-US" b="1" dirty="0" smtClean="0"/>
              <a:t>ELAGSE3L1</a:t>
            </a:r>
            <a:endParaRPr lang="en-US" b="1" dirty="0"/>
          </a:p>
        </p:txBody>
      </p:sp>
      <p:sp>
        <p:nvSpPr>
          <p:cNvPr id="3" name="Content Placeholder 2"/>
          <p:cNvSpPr>
            <a:spLocks noGrp="1"/>
          </p:cNvSpPr>
          <p:nvPr>
            <p:ph idx="1"/>
          </p:nvPr>
        </p:nvSpPr>
        <p:spPr>
          <a:xfrm>
            <a:off x="393895" y="1150375"/>
            <a:ext cx="11535508" cy="4856529"/>
          </a:xfrm>
        </p:spPr>
        <p:txBody>
          <a:bodyPr>
            <a:normAutofit fontScale="92500"/>
          </a:bodyPr>
          <a:lstStyle/>
          <a:p>
            <a:pPr marL="0" indent="0" algn="ctr">
              <a:buNone/>
            </a:pPr>
            <a:r>
              <a:rPr lang="en-US" sz="5400" dirty="0"/>
              <a:t>Demonstrate command of the conventions of standard English grammar and usage when writing or speaking. </a:t>
            </a:r>
          </a:p>
          <a:p>
            <a:pPr marL="0" indent="0" algn="ctr">
              <a:buNone/>
            </a:pPr>
            <a:r>
              <a:rPr lang="en-US" sz="5400" dirty="0" smtClean="0"/>
              <a:t>a) Explain </a:t>
            </a:r>
            <a:r>
              <a:rPr lang="en-US" sz="5400" dirty="0"/>
              <a:t>the function of nouns, pronouns, verbs, adjectives, and adverbs in general and their functions in particular sentences</a:t>
            </a:r>
            <a:r>
              <a:rPr lang="en-US" sz="5400" dirty="0" smtClean="0"/>
              <a:t>.* </a:t>
            </a:r>
          </a:p>
        </p:txBody>
      </p:sp>
    </p:spTree>
    <p:extLst>
      <p:ext uri="{BB962C8B-B14F-4D97-AF65-F5344CB8AC3E}">
        <p14:creationId xmlns:p14="http://schemas.microsoft.com/office/powerpoint/2010/main" val="35625116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96312"/>
            <a:ext cx="10515600" cy="1325563"/>
          </a:xfrm>
        </p:spPr>
        <p:txBody>
          <a:bodyPr/>
          <a:lstStyle/>
          <a:p>
            <a:pPr algn="ctr"/>
            <a:r>
              <a:rPr lang="en-US" b="1" dirty="0" smtClean="0"/>
              <a:t>ELAGSE3L1</a:t>
            </a:r>
            <a:endParaRPr lang="en-US" dirty="0"/>
          </a:p>
        </p:txBody>
      </p:sp>
      <p:sp>
        <p:nvSpPr>
          <p:cNvPr id="3" name="Content Placeholder 2"/>
          <p:cNvSpPr>
            <a:spLocks noGrp="1"/>
          </p:cNvSpPr>
          <p:nvPr>
            <p:ph idx="1"/>
          </p:nvPr>
        </p:nvSpPr>
        <p:spPr>
          <a:xfrm>
            <a:off x="838200" y="1178510"/>
            <a:ext cx="10515600" cy="5151951"/>
          </a:xfrm>
        </p:spPr>
        <p:txBody>
          <a:bodyPr>
            <a:noAutofit/>
          </a:bodyPr>
          <a:lstStyle/>
          <a:p>
            <a:pPr marL="0" indent="0" algn="ctr">
              <a:buNone/>
            </a:pPr>
            <a:r>
              <a:rPr lang="en-US" sz="6000" dirty="0"/>
              <a:t>Demonstrate command of the conventions of standard English grammar and usage when writing or speaking. </a:t>
            </a:r>
            <a:endParaRPr lang="en-US" sz="6000" dirty="0" smtClean="0"/>
          </a:p>
          <a:p>
            <a:pPr marL="0" indent="0" algn="ctr">
              <a:buNone/>
            </a:pPr>
            <a:r>
              <a:rPr lang="en-US" sz="6000" dirty="0" smtClean="0"/>
              <a:t>b) Form </a:t>
            </a:r>
            <a:r>
              <a:rPr lang="en-US" sz="6000" dirty="0"/>
              <a:t>and use regular and irregular plural </a:t>
            </a:r>
            <a:r>
              <a:rPr lang="en-US" sz="6000" dirty="0" smtClean="0"/>
              <a:t>nouns.</a:t>
            </a:r>
          </a:p>
        </p:txBody>
      </p:sp>
    </p:spTree>
    <p:extLst>
      <p:ext uri="{BB962C8B-B14F-4D97-AF65-F5344CB8AC3E}">
        <p14:creationId xmlns:p14="http://schemas.microsoft.com/office/powerpoint/2010/main" val="35476972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smtClean="0"/>
              <a:t>ELAGSE3L1</a:t>
            </a:r>
            <a:endParaRPr lang="en-US" dirty="0"/>
          </a:p>
        </p:txBody>
      </p:sp>
      <p:sp>
        <p:nvSpPr>
          <p:cNvPr id="3" name="Content Placeholder 2"/>
          <p:cNvSpPr>
            <a:spLocks noGrp="1"/>
          </p:cNvSpPr>
          <p:nvPr>
            <p:ph idx="1"/>
          </p:nvPr>
        </p:nvSpPr>
        <p:spPr>
          <a:xfrm>
            <a:off x="838200" y="1069145"/>
            <a:ext cx="10515600" cy="5387926"/>
          </a:xfrm>
        </p:spPr>
        <p:txBody>
          <a:bodyPr>
            <a:noAutofit/>
          </a:bodyPr>
          <a:lstStyle/>
          <a:p>
            <a:pPr marL="0" indent="0" algn="ctr">
              <a:buNone/>
            </a:pPr>
            <a:r>
              <a:rPr lang="en-US" sz="5400" dirty="0"/>
              <a:t>Demonstrate command of the conventions of standard English grammar and usage when writing or speaking. </a:t>
            </a:r>
            <a:endParaRPr lang="en-US" sz="5400" dirty="0" smtClean="0"/>
          </a:p>
          <a:p>
            <a:pPr marL="0" indent="0" algn="ctr">
              <a:buNone/>
            </a:pPr>
            <a:r>
              <a:rPr lang="en-US" sz="5400" dirty="0" smtClean="0"/>
              <a:t>c) Use </a:t>
            </a:r>
            <a:r>
              <a:rPr lang="en-US" sz="5400" dirty="0"/>
              <a:t>abstract nouns (e.g., childhood).</a:t>
            </a:r>
            <a:endParaRPr lang="en-US" sz="5400" dirty="0" smtClean="0"/>
          </a:p>
        </p:txBody>
      </p:sp>
    </p:spTree>
    <p:extLst>
      <p:ext uri="{BB962C8B-B14F-4D97-AF65-F5344CB8AC3E}">
        <p14:creationId xmlns:p14="http://schemas.microsoft.com/office/powerpoint/2010/main" val="6258706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53071"/>
            <a:ext cx="10515600" cy="1325563"/>
          </a:xfrm>
        </p:spPr>
        <p:txBody>
          <a:bodyPr/>
          <a:lstStyle/>
          <a:p>
            <a:pPr algn="ctr"/>
            <a:r>
              <a:rPr lang="en-US" b="1" dirty="0" smtClean="0"/>
              <a:t>ELAGSE3L1</a:t>
            </a:r>
            <a:endParaRPr lang="en-US" dirty="0"/>
          </a:p>
        </p:txBody>
      </p:sp>
      <p:sp>
        <p:nvSpPr>
          <p:cNvPr id="3" name="Content Placeholder 2"/>
          <p:cNvSpPr>
            <a:spLocks noGrp="1"/>
          </p:cNvSpPr>
          <p:nvPr>
            <p:ph idx="1"/>
          </p:nvPr>
        </p:nvSpPr>
        <p:spPr>
          <a:xfrm>
            <a:off x="838200" y="1069145"/>
            <a:ext cx="10515600" cy="5373858"/>
          </a:xfrm>
        </p:spPr>
        <p:txBody>
          <a:bodyPr>
            <a:noAutofit/>
          </a:bodyPr>
          <a:lstStyle/>
          <a:p>
            <a:pPr marL="0" indent="0" algn="ctr">
              <a:buNone/>
            </a:pPr>
            <a:r>
              <a:rPr lang="en-US" sz="5400" dirty="0"/>
              <a:t>Demonstrate command of the conventions of standard English grammar and usage when writing or speaking</a:t>
            </a:r>
            <a:r>
              <a:rPr lang="en-US" sz="5400" dirty="0" smtClean="0"/>
              <a:t>.</a:t>
            </a:r>
          </a:p>
          <a:p>
            <a:pPr marL="0" indent="0" algn="ctr">
              <a:buNone/>
            </a:pPr>
            <a:r>
              <a:rPr lang="en-US" sz="5400" dirty="0" smtClean="0"/>
              <a:t>d) Form </a:t>
            </a:r>
            <a:r>
              <a:rPr lang="en-US" sz="5400" dirty="0"/>
              <a:t>and use regular and irregular verbs.</a:t>
            </a:r>
            <a:r>
              <a:rPr lang="en-US" sz="5400" dirty="0" smtClean="0"/>
              <a:t> </a:t>
            </a:r>
          </a:p>
        </p:txBody>
      </p:sp>
    </p:spTree>
    <p:extLst>
      <p:ext uri="{BB962C8B-B14F-4D97-AF65-F5344CB8AC3E}">
        <p14:creationId xmlns:p14="http://schemas.microsoft.com/office/powerpoint/2010/main" val="397088376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1906"/>
            <a:ext cx="10515600" cy="1325563"/>
          </a:xfrm>
        </p:spPr>
        <p:txBody>
          <a:bodyPr/>
          <a:lstStyle/>
          <a:p>
            <a:pPr algn="ctr"/>
            <a:r>
              <a:rPr lang="en-US" b="1" dirty="0" smtClean="0"/>
              <a:t>ELAGSE3L1</a:t>
            </a:r>
            <a:endParaRPr lang="en-US" dirty="0"/>
          </a:p>
        </p:txBody>
      </p:sp>
      <p:sp>
        <p:nvSpPr>
          <p:cNvPr id="3" name="Content Placeholder 2"/>
          <p:cNvSpPr>
            <a:spLocks noGrp="1"/>
          </p:cNvSpPr>
          <p:nvPr>
            <p:ph idx="1"/>
          </p:nvPr>
        </p:nvSpPr>
        <p:spPr>
          <a:xfrm>
            <a:off x="838200" y="1153551"/>
            <a:ext cx="10515600" cy="5458264"/>
          </a:xfrm>
        </p:spPr>
        <p:txBody>
          <a:bodyPr>
            <a:noAutofit/>
          </a:bodyPr>
          <a:lstStyle/>
          <a:p>
            <a:pPr marL="0" indent="0" algn="ctr">
              <a:buNone/>
            </a:pPr>
            <a:r>
              <a:rPr lang="en-US" sz="5400" dirty="0"/>
              <a:t>Demonstrate command of the conventions of standard English grammar and usage when writing or speaking. </a:t>
            </a:r>
            <a:endParaRPr lang="en-US" sz="5400" dirty="0" smtClean="0"/>
          </a:p>
          <a:p>
            <a:pPr marL="0" indent="0" algn="ctr">
              <a:buNone/>
            </a:pPr>
            <a:r>
              <a:rPr lang="en-US" sz="5400" dirty="0" smtClean="0"/>
              <a:t>e) Form </a:t>
            </a:r>
            <a:r>
              <a:rPr lang="en-US" sz="5400" dirty="0"/>
              <a:t>and use the simple (e.g., I walked; I walk; I will walk) verb tenses.</a:t>
            </a:r>
            <a:endParaRPr lang="en-US" sz="5400" dirty="0" smtClean="0"/>
          </a:p>
        </p:txBody>
      </p:sp>
    </p:spTree>
    <p:extLst>
      <p:ext uri="{BB962C8B-B14F-4D97-AF65-F5344CB8AC3E}">
        <p14:creationId xmlns:p14="http://schemas.microsoft.com/office/powerpoint/2010/main" val="2034783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811369" y="1199636"/>
            <a:ext cx="10509161" cy="2387600"/>
          </a:xfrm>
        </p:spPr>
        <p:txBody>
          <a:bodyPr>
            <a:noAutofit/>
          </a:bodyPr>
          <a:lstStyle/>
          <a:p>
            <a:r>
              <a:rPr lang="en-US" sz="11500" b="1" dirty="0" smtClean="0"/>
              <a:t>Reading Literary</a:t>
            </a:r>
            <a:endParaRPr lang="en-US" sz="11500" b="1" dirty="0"/>
          </a:p>
        </p:txBody>
      </p:sp>
      <p:sp>
        <p:nvSpPr>
          <p:cNvPr id="5" name="Subtitle 4"/>
          <p:cNvSpPr>
            <a:spLocks noGrp="1"/>
          </p:cNvSpPr>
          <p:nvPr>
            <p:ph type="subTitle" idx="1"/>
          </p:nvPr>
        </p:nvSpPr>
        <p:spPr>
          <a:xfrm>
            <a:off x="1524000" y="3820978"/>
            <a:ext cx="9144000" cy="1655762"/>
          </a:xfrm>
        </p:spPr>
        <p:txBody>
          <a:bodyPr>
            <a:normAutofit/>
          </a:bodyPr>
          <a:lstStyle/>
          <a:p>
            <a:r>
              <a:rPr lang="en-US" sz="6600" dirty="0" smtClean="0"/>
              <a:t>Craft and Structure</a:t>
            </a:r>
            <a:endParaRPr lang="en-US" sz="6600" dirty="0"/>
          </a:p>
        </p:txBody>
      </p:sp>
    </p:spTree>
    <p:extLst>
      <p:ext uri="{BB962C8B-B14F-4D97-AF65-F5344CB8AC3E}">
        <p14:creationId xmlns:p14="http://schemas.microsoft.com/office/powerpoint/2010/main" val="24272430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1206"/>
            <a:ext cx="10515600" cy="1325563"/>
          </a:xfrm>
        </p:spPr>
        <p:txBody>
          <a:bodyPr/>
          <a:lstStyle/>
          <a:p>
            <a:pPr algn="ctr"/>
            <a:r>
              <a:rPr lang="en-US" b="1" dirty="0" smtClean="0"/>
              <a:t>ELAGSE3L1</a:t>
            </a:r>
            <a:endParaRPr lang="en-US" dirty="0"/>
          </a:p>
        </p:txBody>
      </p:sp>
      <p:sp>
        <p:nvSpPr>
          <p:cNvPr id="3" name="Content Placeholder 2"/>
          <p:cNvSpPr>
            <a:spLocks noGrp="1"/>
          </p:cNvSpPr>
          <p:nvPr>
            <p:ph idx="1"/>
          </p:nvPr>
        </p:nvSpPr>
        <p:spPr>
          <a:xfrm>
            <a:off x="838200" y="1083212"/>
            <a:ext cx="10515600" cy="5556739"/>
          </a:xfrm>
        </p:spPr>
        <p:txBody>
          <a:bodyPr>
            <a:normAutofit lnSpcReduction="10000"/>
          </a:bodyPr>
          <a:lstStyle/>
          <a:p>
            <a:pPr marL="0" indent="0" algn="ctr">
              <a:buNone/>
            </a:pPr>
            <a:r>
              <a:rPr lang="en-US" sz="6000" dirty="0"/>
              <a:t>Demonstrate command of the conventions of standard English grammar and usage when writing or speaking. </a:t>
            </a:r>
            <a:endParaRPr lang="en-US" sz="6000" dirty="0" smtClean="0"/>
          </a:p>
          <a:p>
            <a:pPr marL="0" indent="0" algn="ctr">
              <a:buNone/>
            </a:pPr>
            <a:r>
              <a:rPr lang="en-US" sz="6000" dirty="0" smtClean="0"/>
              <a:t>f) Ensure </a:t>
            </a:r>
            <a:r>
              <a:rPr lang="en-US" sz="6000" dirty="0"/>
              <a:t>subject-verb and pronoun-antecedent agreement.*</a:t>
            </a:r>
            <a:endParaRPr lang="en-US" sz="6000" dirty="0" smtClean="0"/>
          </a:p>
        </p:txBody>
      </p:sp>
    </p:spTree>
    <p:extLst>
      <p:ext uri="{BB962C8B-B14F-4D97-AF65-F5344CB8AC3E}">
        <p14:creationId xmlns:p14="http://schemas.microsoft.com/office/powerpoint/2010/main" val="4411813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1206"/>
            <a:ext cx="10515600" cy="1325563"/>
          </a:xfrm>
        </p:spPr>
        <p:txBody>
          <a:bodyPr/>
          <a:lstStyle/>
          <a:p>
            <a:pPr algn="ctr"/>
            <a:r>
              <a:rPr lang="en-US" b="1" dirty="0" smtClean="0"/>
              <a:t>ELAGSE3L1</a:t>
            </a:r>
            <a:endParaRPr lang="en-US" dirty="0"/>
          </a:p>
        </p:txBody>
      </p:sp>
      <p:sp>
        <p:nvSpPr>
          <p:cNvPr id="3" name="Content Placeholder 2"/>
          <p:cNvSpPr>
            <a:spLocks noGrp="1"/>
          </p:cNvSpPr>
          <p:nvPr>
            <p:ph idx="1"/>
          </p:nvPr>
        </p:nvSpPr>
        <p:spPr>
          <a:xfrm>
            <a:off x="838200" y="1083212"/>
            <a:ext cx="10515600" cy="5556739"/>
          </a:xfrm>
        </p:spPr>
        <p:txBody>
          <a:bodyPr>
            <a:normAutofit fontScale="85000" lnSpcReduction="10000"/>
          </a:bodyPr>
          <a:lstStyle/>
          <a:p>
            <a:pPr marL="0" indent="0" algn="ctr">
              <a:buNone/>
            </a:pPr>
            <a:r>
              <a:rPr lang="en-US" sz="6000" dirty="0"/>
              <a:t>Demonstrate command of the conventions of standard English grammar and usage when writing or speaking. </a:t>
            </a:r>
            <a:endParaRPr lang="en-US" sz="6000" dirty="0" smtClean="0"/>
          </a:p>
          <a:p>
            <a:pPr marL="0" indent="0" algn="ctr">
              <a:buNone/>
            </a:pPr>
            <a:r>
              <a:rPr lang="en-US" sz="6000" dirty="0" smtClean="0"/>
              <a:t>g) Form </a:t>
            </a:r>
            <a:r>
              <a:rPr lang="en-US" sz="6000" dirty="0"/>
              <a:t>and use comparative and superlative adjectives and adverbs, and choose between them depending on what is to be modified. </a:t>
            </a:r>
            <a:endParaRPr lang="en-US" sz="6000" dirty="0" smtClean="0"/>
          </a:p>
        </p:txBody>
      </p:sp>
    </p:spTree>
    <p:extLst>
      <p:ext uri="{BB962C8B-B14F-4D97-AF65-F5344CB8AC3E}">
        <p14:creationId xmlns:p14="http://schemas.microsoft.com/office/powerpoint/2010/main" val="55359653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1206"/>
            <a:ext cx="10515600" cy="1325563"/>
          </a:xfrm>
        </p:spPr>
        <p:txBody>
          <a:bodyPr/>
          <a:lstStyle/>
          <a:p>
            <a:pPr algn="ctr"/>
            <a:r>
              <a:rPr lang="en-US" b="1" dirty="0" smtClean="0"/>
              <a:t>ELAGSE3L1</a:t>
            </a:r>
            <a:endParaRPr lang="en-US" dirty="0"/>
          </a:p>
        </p:txBody>
      </p:sp>
      <p:sp>
        <p:nvSpPr>
          <p:cNvPr id="3" name="Content Placeholder 2"/>
          <p:cNvSpPr>
            <a:spLocks noGrp="1"/>
          </p:cNvSpPr>
          <p:nvPr>
            <p:ph idx="1"/>
          </p:nvPr>
        </p:nvSpPr>
        <p:spPr>
          <a:xfrm>
            <a:off x="838200" y="1083212"/>
            <a:ext cx="10515600" cy="5556739"/>
          </a:xfrm>
        </p:spPr>
        <p:txBody>
          <a:bodyPr>
            <a:normAutofit/>
          </a:bodyPr>
          <a:lstStyle/>
          <a:p>
            <a:pPr marL="0" indent="0" algn="ctr">
              <a:buNone/>
            </a:pPr>
            <a:r>
              <a:rPr lang="en-US" sz="6000" dirty="0"/>
              <a:t>Demonstrate command of the conventions of standard English grammar and usage when writing or speaking. </a:t>
            </a:r>
            <a:endParaRPr lang="en-US" sz="6000" dirty="0" smtClean="0"/>
          </a:p>
          <a:p>
            <a:pPr marL="0" indent="0" algn="ctr">
              <a:buNone/>
            </a:pPr>
            <a:r>
              <a:rPr lang="en-US" sz="6000" dirty="0" smtClean="0"/>
              <a:t>h) Use </a:t>
            </a:r>
            <a:r>
              <a:rPr lang="en-US" sz="6000" dirty="0"/>
              <a:t>coordinating and subordinating conjunctions.*</a:t>
            </a:r>
            <a:endParaRPr lang="en-US" sz="6000" dirty="0" smtClean="0"/>
          </a:p>
        </p:txBody>
      </p:sp>
    </p:spTree>
    <p:extLst>
      <p:ext uri="{BB962C8B-B14F-4D97-AF65-F5344CB8AC3E}">
        <p14:creationId xmlns:p14="http://schemas.microsoft.com/office/powerpoint/2010/main" val="256568287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1206"/>
            <a:ext cx="10515600" cy="1325563"/>
          </a:xfrm>
        </p:spPr>
        <p:txBody>
          <a:bodyPr/>
          <a:lstStyle/>
          <a:p>
            <a:pPr algn="ctr"/>
            <a:r>
              <a:rPr lang="en-US" b="1" dirty="0" smtClean="0"/>
              <a:t>ELAGSE3L1</a:t>
            </a:r>
            <a:endParaRPr lang="en-US" dirty="0"/>
          </a:p>
        </p:txBody>
      </p:sp>
      <p:sp>
        <p:nvSpPr>
          <p:cNvPr id="3" name="Content Placeholder 2"/>
          <p:cNvSpPr>
            <a:spLocks noGrp="1"/>
          </p:cNvSpPr>
          <p:nvPr>
            <p:ph idx="1"/>
          </p:nvPr>
        </p:nvSpPr>
        <p:spPr>
          <a:xfrm>
            <a:off x="838200" y="1083212"/>
            <a:ext cx="10515600" cy="5556739"/>
          </a:xfrm>
        </p:spPr>
        <p:txBody>
          <a:bodyPr>
            <a:normAutofit/>
          </a:bodyPr>
          <a:lstStyle/>
          <a:p>
            <a:pPr marL="0" indent="0" algn="ctr">
              <a:buNone/>
            </a:pPr>
            <a:r>
              <a:rPr lang="en-US" sz="6000" dirty="0"/>
              <a:t>Demonstrate command of the conventions of standard English grammar and usage when writing or speaking. </a:t>
            </a:r>
            <a:endParaRPr lang="en-US" sz="6000" dirty="0" smtClean="0"/>
          </a:p>
          <a:p>
            <a:pPr marL="0" indent="0" algn="ctr">
              <a:buNone/>
            </a:pPr>
            <a:r>
              <a:rPr lang="en-US" sz="6000" dirty="0" err="1" smtClean="0"/>
              <a:t>i</a:t>
            </a:r>
            <a:r>
              <a:rPr lang="en-US" sz="6000" dirty="0" smtClean="0"/>
              <a:t>) Produce </a:t>
            </a:r>
            <a:r>
              <a:rPr lang="en-US" sz="6000" dirty="0"/>
              <a:t>simple, compound, and complex sentences. </a:t>
            </a:r>
            <a:endParaRPr lang="en-US" sz="6000" dirty="0" smtClean="0"/>
          </a:p>
        </p:txBody>
      </p:sp>
    </p:spTree>
    <p:extLst>
      <p:ext uri="{BB962C8B-B14F-4D97-AF65-F5344CB8AC3E}">
        <p14:creationId xmlns:p14="http://schemas.microsoft.com/office/powerpoint/2010/main" val="318663723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1206"/>
            <a:ext cx="10515600" cy="1325563"/>
          </a:xfrm>
        </p:spPr>
        <p:txBody>
          <a:bodyPr/>
          <a:lstStyle/>
          <a:p>
            <a:pPr algn="ctr"/>
            <a:r>
              <a:rPr lang="en-US" b="1" dirty="0" smtClean="0"/>
              <a:t>ELAGSE3L1</a:t>
            </a:r>
            <a:endParaRPr lang="en-US" dirty="0"/>
          </a:p>
        </p:txBody>
      </p:sp>
      <p:sp>
        <p:nvSpPr>
          <p:cNvPr id="3" name="Content Placeholder 2"/>
          <p:cNvSpPr>
            <a:spLocks noGrp="1"/>
          </p:cNvSpPr>
          <p:nvPr>
            <p:ph idx="1"/>
          </p:nvPr>
        </p:nvSpPr>
        <p:spPr>
          <a:xfrm>
            <a:off x="838200" y="1083212"/>
            <a:ext cx="10515600" cy="5556739"/>
          </a:xfrm>
        </p:spPr>
        <p:txBody>
          <a:bodyPr>
            <a:normAutofit/>
          </a:bodyPr>
          <a:lstStyle/>
          <a:p>
            <a:pPr marL="0" indent="0" algn="ctr">
              <a:buNone/>
            </a:pPr>
            <a:r>
              <a:rPr lang="en-US" sz="6000" dirty="0"/>
              <a:t>Demonstrate command of the conventions of standard English grammar and usage when writing or speaking. </a:t>
            </a:r>
            <a:endParaRPr lang="en-US" sz="6000" dirty="0" smtClean="0"/>
          </a:p>
          <a:p>
            <a:pPr marL="0" indent="0" algn="ctr">
              <a:buNone/>
            </a:pPr>
            <a:r>
              <a:rPr lang="en-US" sz="6000" dirty="0" smtClean="0"/>
              <a:t>j) Write </a:t>
            </a:r>
            <a:r>
              <a:rPr lang="en-US" sz="6000" dirty="0"/>
              <a:t>legibly in cursive. </a:t>
            </a:r>
            <a:endParaRPr lang="en-US" sz="6000" dirty="0" smtClean="0"/>
          </a:p>
        </p:txBody>
      </p:sp>
    </p:spTree>
    <p:extLst>
      <p:ext uri="{BB962C8B-B14F-4D97-AF65-F5344CB8AC3E}">
        <p14:creationId xmlns:p14="http://schemas.microsoft.com/office/powerpoint/2010/main" val="23860917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25974"/>
            <a:ext cx="10515600" cy="1325563"/>
          </a:xfrm>
        </p:spPr>
        <p:txBody>
          <a:bodyPr/>
          <a:lstStyle/>
          <a:p>
            <a:pPr algn="ctr"/>
            <a:r>
              <a:rPr lang="en-US" b="1" dirty="0" smtClean="0"/>
              <a:t>ELAGSE3L2 </a:t>
            </a:r>
            <a:endParaRPr lang="en-US" b="1" dirty="0"/>
          </a:p>
        </p:txBody>
      </p:sp>
      <p:sp>
        <p:nvSpPr>
          <p:cNvPr id="3" name="Content Placeholder 2"/>
          <p:cNvSpPr>
            <a:spLocks noGrp="1"/>
          </p:cNvSpPr>
          <p:nvPr>
            <p:ph idx="1"/>
          </p:nvPr>
        </p:nvSpPr>
        <p:spPr>
          <a:xfrm>
            <a:off x="675249" y="1065969"/>
            <a:ext cx="10819228" cy="5792031"/>
          </a:xfrm>
        </p:spPr>
        <p:txBody>
          <a:bodyPr>
            <a:noAutofit/>
          </a:bodyPr>
          <a:lstStyle/>
          <a:p>
            <a:pPr marL="0" indent="0" algn="ctr">
              <a:buNone/>
            </a:pPr>
            <a:r>
              <a:rPr lang="en-US" sz="3600" dirty="0"/>
              <a:t>Demonstrate command of the conventions of Standard English capitalization, punctuation, and spelling when writing. </a:t>
            </a:r>
            <a:endParaRPr lang="en-US" sz="3600" dirty="0" smtClean="0"/>
          </a:p>
          <a:p>
            <a:pPr marL="457200" indent="-457200" algn="ctr">
              <a:buAutoNum type="alphaLcParenR"/>
            </a:pPr>
            <a:r>
              <a:rPr lang="en-US" sz="2400" dirty="0" smtClean="0"/>
              <a:t>Capitalize </a:t>
            </a:r>
            <a:r>
              <a:rPr lang="en-US" sz="2400" dirty="0"/>
              <a:t>appropriate words in titles. </a:t>
            </a:r>
            <a:endParaRPr lang="en-US" sz="2400" dirty="0" smtClean="0"/>
          </a:p>
          <a:p>
            <a:pPr marL="457200" indent="-457200" algn="ctr">
              <a:buAutoNum type="alphaLcParenR"/>
            </a:pPr>
            <a:r>
              <a:rPr lang="en-US" sz="2400" dirty="0" smtClean="0"/>
              <a:t>Use </a:t>
            </a:r>
            <a:r>
              <a:rPr lang="en-US" sz="2400" dirty="0"/>
              <a:t>commas in addresses. </a:t>
            </a:r>
            <a:endParaRPr lang="en-US" sz="2400" dirty="0" smtClean="0"/>
          </a:p>
          <a:p>
            <a:pPr marL="457200" indent="-457200" algn="ctr">
              <a:buAutoNum type="alphaLcParenR"/>
            </a:pPr>
            <a:r>
              <a:rPr lang="en-US" sz="2400" dirty="0" smtClean="0"/>
              <a:t>Use </a:t>
            </a:r>
            <a:r>
              <a:rPr lang="en-US" sz="2400" dirty="0"/>
              <a:t>commas and quotation marks in dialogue. </a:t>
            </a:r>
            <a:endParaRPr lang="en-US" sz="2400" dirty="0" smtClean="0"/>
          </a:p>
          <a:p>
            <a:pPr marL="457200" indent="-457200" algn="ctr">
              <a:buAutoNum type="alphaLcParenR"/>
            </a:pPr>
            <a:r>
              <a:rPr lang="en-US" sz="2400" dirty="0" smtClean="0"/>
              <a:t>Form </a:t>
            </a:r>
            <a:r>
              <a:rPr lang="en-US" sz="2400" dirty="0"/>
              <a:t>and use </a:t>
            </a:r>
            <a:r>
              <a:rPr lang="en-US" sz="2400" dirty="0" smtClean="0"/>
              <a:t>possessives.</a:t>
            </a:r>
          </a:p>
          <a:p>
            <a:pPr marL="457200" indent="-457200" algn="ctr">
              <a:buAutoNum type="alphaLcParenR"/>
            </a:pPr>
            <a:r>
              <a:rPr lang="en-US" sz="2400" dirty="0" smtClean="0"/>
              <a:t>Use </a:t>
            </a:r>
            <a:r>
              <a:rPr lang="en-US" sz="2400" dirty="0"/>
              <a:t>conventional spelling for high-frequency and other studied words and for adding suffixes to base words (e.g., sitting, smiled, cries, happiness). </a:t>
            </a:r>
            <a:endParaRPr lang="en-US" sz="2400" dirty="0" smtClean="0"/>
          </a:p>
          <a:p>
            <a:pPr marL="457200" indent="-457200" algn="ctr">
              <a:buAutoNum type="alphaLcParenR"/>
            </a:pPr>
            <a:r>
              <a:rPr lang="en-US" sz="2400" dirty="0" smtClean="0"/>
              <a:t>Use </a:t>
            </a:r>
            <a:r>
              <a:rPr lang="en-US" sz="2400" dirty="0"/>
              <a:t>spelling patterns and generalizations (e.g., word families, position-based spellings, syllable patterns, ending rules, meaningful word parts) in writing words. </a:t>
            </a:r>
            <a:endParaRPr lang="en-US" sz="2400" dirty="0" smtClean="0"/>
          </a:p>
          <a:p>
            <a:pPr marL="457200" indent="-457200" algn="ctr">
              <a:buAutoNum type="alphaLcParenR"/>
            </a:pPr>
            <a:r>
              <a:rPr lang="en-US" sz="2400" dirty="0" smtClean="0"/>
              <a:t>Consult </a:t>
            </a:r>
            <a:r>
              <a:rPr lang="en-US" sz="2400" dirty="0"/>
              <a:t>reference materials, including beginning dictionaries, as needed to check and correct spellings. </a:t>
            </a:r>
            <a:endParaRPr lang="en-US" dirty="0"/>
          </a:p>
        </p:txBody>
      </p:sp>
    </p:spTree>
    <p:extLst>
      <p:ext uri="{BB962C8B-B14F-4D97-AF65-F5344CB8AC3E}">
        <p14:creationId xmlns:p14="http://schemas.microsoft.com/office/powerpoint/2010/main" val="421720912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Language</a:t>
            </a:r>
            <a:endParaRPr lang="en-US" sz="6600" dirty="0"/>
          </a:p>
        </p:txBody>
      </p:sp>
      <p:sp>
        <p:nvSpPr>
          <p:cNvPr id="5" name="Subtitle 4"/>
          <p:cNvSpPr>
            <a:spLocks noGrp="1"/>
          </p:cNvSpPr>
          <p:nvPr>
            <p:ph type="subTitle" idx="1"/>
          </p:nvPr>
        </p:nvSpPr>
        <p:spPr>
          <a:xfrm>
            <a:off x="1524000" y="3602037"/>
            <a:ext cx="9144000" cy="2109445"/>
          </a:xfrm>
        </p:spPr>
        <p:txBody>
          <a:bodyPr>
            <a:noAutofit/>
          </a:bodyPr>
          <a:lstStyle/>
          <a:p>
            <a:r>
              <a:rPr lang="en-US" sz="6600" dirty="0" smtClean="0"/>
              <a:t>Knowledge of Language</a:t>
            </a:r>
            <a:endParaRPr lang="en-US" sz="6600" dirty="0"/>
          </a:p>
        </p:txBody>
      </p:sp>
    </p:spTree>
    <p:extLst>
      <p:ext uri="{BB962C8B-B14F-4D97-AF65-F5344CB8AC3E}">
        <p14:creationId xmlns:p14="http://schemas.microsoft.com/office/powerpoint/2010/main" val="246026973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25974"/>
            <a:ext cx="10515600" cy="1325563"/>
          </a:xfrm>
        </p:spPr>
        <p:txBody>
          <a:bodyPr/>
          <a:lstStyle/>
          <a:p>
            <a:pPr algn="ctr"/>
            <a:r>
              <a:rPr lang="en-US" b="1" dirty="0" smtClean="0"/>
              <a:t>ELAGSE3L3 </a:t>
            </a:r>
            <a:endParaRPr lang="en-US" b="1" dirty="0"/>
          </a:p>
        </p:txBody>
      </p:sp>
      <p:sp>
        <p:nvSpPr>
          <p:cNvPr id="3" name="Content Placeholder 2"/>
          <p:cNvSpPr>
            <a:spLocks noGrp="1"/>
          </p:cNvSpPr>
          <p:nvPr>
            <p:ph idx="1"/>
          </p:nvPr>
        </p:nvSpPr>
        <p:spPr>
          <a:xfrm>
            <a:off x="686386" y="1258353"/>
            <a:ext cx="10819228" cy="5129568"/>
          </a:xfrm>
        </p:spPr>
        <p:txBody>
          <a:bodyPr>
            <a:noAutofit/>
          </a:bodyPr>
          <a:lstStyle/>
          <a:p>
            <a:pPr marL="0" indent="0" algn="ctr">
              <a:buNone/>
            </a:pPr>
            <a:r>
              <a:rPr lang="en-US" sz="5400" dirty="0"/>
              <a:t>Use knowledge of language and its conventions when writing, speaking, reading, or listening. </a:t>
            </a:r>
            <a:endParaRPr lang="en-US" sz="5400" dirty="0" smtClean="0"/>
          </a:p>
          <a:p>
            <a:pPr marL="914400" indent="-914400" algn="ctr">
              <a:buAutoNum type="alphaLcParenR"/>
            </a:pPr>
            <a:r>
              <a:rPr lang="en-US" sz="4800" dirty="0" smtClean="0"/>
              <a:t>Choose </a:t>
            </a:r>
            <a:r>
              <a:rPr lang="en-US" sz="4800" dirty="0"/>
              <a:t>words and phrases for effect.* </a:t>
            </a:r>
            <a:endParaRPr lang="en-US" sz="4800" dirty="0" smtClean="0"/>
          </a:p>
          <a:p>
            <a:pPr marL="914400" indent="-914400" algn="ctr">
              <a:buAutoNum type="alphaLcParenR"/>
            </a:pPr>
            <a:r>
              <a:rPr lang="en-US" sz="4800" dirty="0" smtClean="0"/>
              <a:t>Recognize </a:t>
            </a:r>
            <a:r>
              <a:rPr lang="en-US" sz="4800" dirty="0"/>
              <a:t>and observe differences between the conventions of spoken and written Standard English.</a:t>
            </a:r>
          </a:p>
        </p:txBody>
      </p:sp>
    </p:spTree>
    <p:extLst>
      <p:ext uri="{BB962C8B-B14F-4D97-AF65-F5344CB8AC3E}">
        <p14:creationId xmlns:p14="http://schemas.microsoft.com/office/powerpoint/2010/main" val="426228441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11500" b="1" dirty="0" smtClean="0"/>
              <a:t>Language</a:t>
            </a:r>
            <a:endParaRPr lang="en-US" sz="6600" dirty="0"/>
          </a:p>
        </p:txBody>
      </p:sp>
      <p:sp>
        <p:nvSpPr>
          <p:cNvPr id="5" name="Subtitle 4"/>
          <p:cNvSpPr>
            <a:spLocks noGrp="1"/>
          </p:cNvSpPr>
          <p:nvPr>
            <p:ph type="subTitle" idx="1"/>
          </p:nvPr>
        </p:nvSpPr>
        <p:spPr>
          <a:xfrm>
            <a:off x="1524000" y="3602037"/>
            <a:ext cx="9144000" cy="2109445"/>
          </a:xfrm>
        </p:spPr>
        <p:txBody>
          <a:bodyPr>
            <a:noAutofit/>
          </a:bodyPr>
          <a:lstStyle/>
          <a:p>
            <a:r>
              <a:rPr lang="en-US" sz="6600" dirty="0" smtClean="0"/>
              <a:t>Vocabulary Acquisition and Use</a:t>
            </a:r>
            <a:endParaRPr lang="en-US" sz="6600" dirty="0"/>
          </a:p>
        </p:txBody>
      </p:sp>
    </p:spTree>
    <p:extLst>
      <p:ext uri="{BB962C8B-B14F-4D97-AF65-F5344CB8AC3E}">
        <p14:creationId xmlns:p14="http://schemas.microsoft.com/office/powerpoint/2010/main" val="930956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1906"/>
            <a:ext cx="10515600" cy="1325563"/>
          </a:xfrm>
        </p:spPr>
        <p:txBody>
          <a:bodyPr/>
          <a:lstStyle/>
          <a:p>
            <a:pPr algn="ctr"/>
            <a:r>
              <a:rPr lang="en-US" b="1" dirty="0" smtClean="0"/>
              <a:t>ELAGSE3L4</a:t>
            </a:r>
            <a:r>
              <a:rPr lang="en-US" dirty="0" smtClean="0"/>
              <a:t> </a:t>
            </a:r>
            <a:endParaRPr lang="en-US" dirty="0"/>
          </a:p>
        </p:txBody>
      </p:sp>
      <p:sp>
        <p:nvSpPr>
          <p:cNvPr id="3" name="Content Placeholder 2"/>
          <p:cNvSpPr>
            <a:spLocks noGrp="1"/>
          </p:cNvSpPr>
          <p:nvPr>
            <p:ph idx="1"/>
          </p:nvPr>
        </p:nvSpPr>
        <p:spPr>
          <a:xfrm>
            <a:off x="936674" y="1150375"/>
            <a:ext cx="10515600" cy="5405170"/>
          </a:xfrm>
        </p:spPr>
        <p:txBody>
          <a:bodyPr>
            <a:noAutofit/>
          </a:bodyPr>
          <a:lstStyle/>
          <a:p>
            <a:pPr marL="0" indent="0" algn="ctr">
              <a:buNone/>
            </a:pPr>
            <a:r>
              <a:rPr lang="en-US" sz="4800" dirty="0"/>
              <a:t>Determine or clarify the meaning of unknown and multiple-meaning word and phrases based on grade 3 reading and content, choosing flexibly from a range of strategies. </a:t>
            </a:r>
            <a:endParaRPr lang="en-US" sz="4800" dirty="0" smtClean="0"/>
          </a:p>
          <a:p>
            <a:pPr marL="0" indent="0" algn="ctr">
              <a:buNone/>
            </a:pPr>
            <a:r>
              <a:rPr lang="en-US" sz="4800" dirty="0" smtClean="0"/>
              <a:t>a) Use </a:t>
            </a:r>
            <a:r>
              <a:rPr lang="en-US" sz="4800" dirty="0"/>
              <a:t>sentence-level context as a clue to the meaning of a word or phrase. </a:t>
            </a:r>
            <a:endParaRPr lang="en-US" sz="4400" dirty="0"/>
          </a:p>
        </p:txBody>
      </p:sp>
    </p:spTree>
    <p:extLst>
      <p:ext uri="{BB962C8B-B14F-4D97-AF65-F5344CB8AC3E}">
        <p14:creationId xmlns:p14="http://schemas.microsoft.com/office/powerpoint/2010/main" val="2690065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t>ELAGSE3RL4</a:t>
            </a:r>
            <a:endParaRPr lang="en-US" b="1" dirty="0"/>
          </a:p>
        </p:txBody>
      </p:sp>
      <p:sp>
        <p:nvSpPr>
          <p:cNvPr id="5" name="Content Placeholder 4"/>
          <p:cNvSpPr>
            <a:spLocks noGrp="1"/>
          </p:cNvSpPr>
          <p:nvPr>
            <p:ph idx="1"/>
          </p:nvPr>
        </p:nvSpPr>
        <p:spPr/>
        <p:txBody>
          <a:bodyPr>
            <a:normAutofit/>
          </a:bodyPr>
          <a:lstStyle/>
          <a:p>
            <a:pPr marL="0" indent="0" algn="ctr">
              <a:buNone/>
            </a:pPr>
            <a:r>
              <a:rPr lang="en-US" sz="6600" dirty="0"/>
              <a:t>Determine the meaning of words and phrases both literal and nonliteral language as they are used in the text. </a:t>
            </a:r>
          </a:p>
        </p:txBody>
      </p:sp>
    </p:spTree>
    <p:extLst>
      <p:ext uri="{BB962C8B-B14F-4D97-AF65-F5344CB8AC3E}">
        <p14:creationId xmlns:p14="http://schemas.microsoft.com/office/powerpoint/2010/main" val="25369497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1906"/>
            <a:ext cx="10515600" cy="1325563"/>
          </a:xfrm>
        </p:spPr>
        <p:txBody>
          <a:bodyPr/>
          <a:lstStyle/>
          <a:p>
            <a:pPr algn="ctr"/>
            <a:r>
              <a:rPr lang="en-US" b="1" dirty="0" smtClean="0"/>
              <a:t>ELAGSE3L4</a:t>
            </a:r>
            <a:endParaRPr lang="en-US" b="1" dirty="0"/>
          </a:p>
        </p:txBody>
      </p:sp>
      <p:sp>
        <p:nvSpPr>
          <p:cNvPr id="3" name="Content Placeholder 2"/>
          <p:cNvSpPr>
            <a:spLocks noGrp="1"/>
          </p:cNvSpPr>
          <p:nvPr>
            <p:ph idx="1"/>
          </p:nvPr>
        </p:nvSpPr>
        <p:spPr>
          <a:xfrm>
            <a:off x="838200" y="1333254"/>
            <a:ext cx="10515600" cy="5183455"/>
          </a:xfrm>
        </p:spPr>
        <p:txBody>
          <a:bodyPr>
            <a:noAutofit/>
          </a:bodyPr>
          <a:lstStyle/>
          <a:p>
            <a:pPr marL="0" indent="0" algn="ctr">
              <a:buNone/>
            </a:pPr>
            <a:r>
              <a:rPr lang="en-US" sz="4400" dirty="0"/>
              <a:t>Determine or clarify the meaning of unknown and multiple-meaning word and phrases based on grade 3 reading and content, choosing flexibly from a range of strategies. </a:t>
            </a:r>
            <a:endParaRPr lang="en-US" sz="4400" dirty="0" smtClean="0"/>
          </a:p>
          <a:p>
            <a:pPr marL="0" indent="0" algn="ctr">
              <a:buNone/>
            </a:pPr>
            <a:r>
              <a:rPr lang="en-US" sz="3600" dirty="0" smtClean="0"/>
              <a:t>b) Determine </a:t>
            </a:r>
            <a:r>
              <a:rPr lang="en-US" sz="3600" dirty="0"/>
              <a:t>the meaning of the new word formed when a known affix is added to a known word (e.g., agreeable/disagreeable, comfortable/uncomfortable, care/careless, heat/preheat). </a:t>
            </a:r>
            <a:endParaRPr lang="en-US" sz="3200" dirty="0"/>
          </a:p>
        </p:txBody>
      </p:sp>
    </p:spTree>
    <p:extLst>
      <p:ext uri="{BB962C8B-B14F-4D97-AF65-F5344CB8AC3E}">
        <p14:creationId xmlns:p14="http://schemas.microsoft.com/office/powerpoint/2010/main" val="250270273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1906"/>
            <a:ext cx="10515600" cy="1325563"/>
          </a:xfrm>
        </p:spPr>
        <p:txBody>
          <a:bodyPr/>
          <a:lstStyle/>
          <a:p>
            <a:pPr algn="ctr"/>
            <a:r>
              <a:rPr lang="en-US" b="1" dirty="0" smtClean="0"/>
              <a:t>ELAGSE3L4</a:t>
            </a:r>
            <a:endParaRPr lang="en-US" b="1" dirty="0"/>
          </a:p>
        </p:txBody>
      </p:sp>
      <p:sp>
        <p:nvSpPr>
          <p:cNvPr id="3" name="Content Placeholder 2"/>
          <p:cNvSpPr>
            <a:spLocks noGrp="1"/>
          </p:cNvSpPr>
          <p:nvPr>
            <p:ph idx="1"/>
          </p:nvPr>
        </p:nvSpPr>
        <p:spPr>
          <a:xfrm>
            <a:off x="838200" y="1333255"/>
            <a:ext cx="10515600" cy="5011274"/>
          </a:xfrm>
        </p:spPr>
        <p:txBody>
          <a:bodyPr>
            <a:noAutofit/>
          </a:bodyPr>
          <a:lstStyle/>
          <a:p>
            <a:pPr marL="0" indent="0" algn="ctr">
              <a:buNone/>
            </a:pPr>
            <a:r>
              <a:rPr lang="en-US" sz="4400" dirty="0"/>
              <a:t>Determine or clarify the meaning of unknown and multiple-meaning word and phrases based on grade 3 reading and content, choosing flexibly from a range of strategies. </a:t>
            </a:r>
            <a:endParaRPr lang="en-US" sz="4400" dirty="0" smtClean="0"/>
          </a:p>
          <a:p>
            <a:pPr marL="0" indent="0" algn="ctr">
              <a:buNone/>
            </a:pPr>
            <a:r>
              <a:rPr lang="en-US" sz="4400" dirty="0" smtClean="0"/>
              <a:t>c) Use </a:t>
            </a:r>
            <a:r>
              <a:rPr lang="en-US" sz="4400" dirty="0"/>
              <a:t>a known root word as a clue to the meaning of an unknown word with the same root (e.g., company, companion). </a:t>
            </a:r>
          </a:p>
        </p:txBody>
      </p:sp>
    </p:spTree>
    <p:extLst>
      <p:ext uri="{BB962C8B-B14F-4D97-AF65-F5344CB8AC3E}">
        <p14:creationId xmlns:p14="http://schemas.microsoft.com/office/powerpoint/2010/main" val="204089061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1906"/>
            <a:ext cx="10515600" cy="1325563"/>
          </a:xfrm>
        </p:spPr>
        <p:txBody>
          <a:bodyPr/>
          <a:lstStyle/>
          <a:p>
            <a:pPr algn="ctr"/>
            <a:r>
              <a:rPr lang="en-US" b="1" dirty="0" smtClean="0"/>
              <a:t>ELAGSE3L4</a:t>
            </a:r>
            <a:endParaRPr lang="en-US" b="1" dirty="0"/>
          </a:p>
        </p:txBody>
      </p:sp>
      <p:sp>
        <p:nvSpPr>
          <p:cNvPr id="3" name="Content Placeholder 2"/>
          <p:cNvSpPr>
            <a:spLocks noGrp="1"/>
          </p:cNvSpPr>
          <p:nvPr>
            <p:ph idx="1"/>
          </p:nvPr>
        </p:nvSpPr>
        <p:spPr>
          <a:xfrm>
            <a:off x="838200" y="1333255"/>
            <a:ext cx="10515600" cy="5011274"/>
          </a:xfrm>
        </p:spPr>
        <p:txBody>
          <a:bodyPr>
            <a:noAutofit/>
          </a:bodyPr>
          <a:lstStyle/>
          <a:p>
            <a:pPr marL="0" indent="0" algn="ctr">
              <a:buNone/>
            </a:pPr>
            <a:r>
              <a:rPr lang="en-US" sz="4400" dirty="0"/>
              <a:t>Determine or clarify the meaning of unknown and multiple-meaning word and phrases based on grade 3 reading and content, choosing flexibly from a range of strategies. </a:t>
            </a:r>
            <a:endParaRPr lang="en-US" sz="4400" dirty="0" smtClean="0"/>
          </a:p>
          <a:p>
            <a:pPr marL="0" indent="0" algn="ctr">
              <a:buNone/>
            </a:pPr>
            <a:r>
              <a:rPr lang="en-US" sz="4000" dirty="0" smtClean="0"/>
              <a:t>d) </a:t>
            </a:r>
            <a:r>
              <a:rPr lang="en-US" sz="4000" dirty="0"/>
              <a:t>Use glossaries or beginning dictionaries, both print and digital, to determine or clarify the precise meaning of key words and phrases</a:t>
            </a:r>
            <a:endParaRPr lang="en-US" sz="3600" dirty="0"/>
          </a:p>
        </p:txBody>
      </p:sp>
    </p:spTree>
    <p:extLst>
      <p:ext uri="{BB962C8B-B14F-4D97-AF65-F5344CB8AC3E}">
        <p14:creationId xmlns:p14="http://schemas.microsoft.com/office/powerpoint/2010/main" val="7138835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24448"/>
            <a:ext cx="10515600" cy="1325563"/>
          </a:xfrm>
        </p:spPr>
        <p:txBody>
          <a:bodyPr/>
          <a:lstStyle/>
          <a:p>
            <a:pPr algn="ctr"/>
            <a:r>
              <a:rPr lang="en-US" b="1" dirty="0" smtClean="0"/>
              <a:t>ELAGSE3L5</a:t>
            </a:r>
            <a:endParaRPr lang="en-US" b="1" dirty="0"/>
          </a:p>
        </p:txBody>
      </p:sp>
      <p:sp>
        <p:nvSpPr>
          <p:cNvPr id="3" name="Content Placeholder 2"/>
          <p:cNvSpPr>
            <a:spLocks noGrp="1"/>
          </p:cNvSpPr>
          <p:nvPr>
            <p:ph idx="1"/>
          </p:nvPr>
        </p:nvSpPr>
        <p:spPr>
          <a:xfrm>
            <a:off x="661182" y="1252025"/>
            <a:ext cx="10846190" cy="5275384"/>
          </a:xfrm>
        </p:spPr>
        <p:txBody>
          <a:bodyPr>
            <a:noAutofit/>
          </a:bodyPr>
          <a:lstStyle/>
          <a:p>
            <a:pPr marL="0" indent="0" algn="ctr">
              <a:buNone/>
            </a:pPr>
            <a:r>
              <a:rPr lang="en-US" sz="5400" dirty="0"/>
              <a:t>With guidance and support from adults, demonstrate understanding of word relationships and nuances in word meanings. </a:t>
            </a:r>
            <a:endParaRPr lang="en-US" sz="5400" dirty="0" smtClean="0"/>
          </a:p>
          <a:p>
            <a:pPr marL="0" indent="0" algn="ctr">
              <a:buNone/>
            </a:pPr>
            <a:r>
              <a:rPr lang="en-US" sz="4800" dirty="0" smtClean="0"/>
              <a:t>a) Distinguish </a:t>
            </a:r>
            <a:r>
              <a:rPr lang="en-US" sz="4800" dirty="0"/>
              <a:t>the literal and non-literal meanings of words and phrases in context (e.g., take steps). </a:t>
            </a:r>
          </a:p>
        </p:txBody>
      </p:sp>
    </p:spTree>
    <p:extLst>
      <p:ext uri="{BB962C8B-B14F-4D97-AF65-F5344CB8AC3E}">
        <p14:creationId xmlns:p14="http://schemas.microsoft.com/office/powerpoint/2010/main" val="2851932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smtClean="0"/>
              <a:t>ELAGSE3L5</a:t>
            </a:r>
            <a:endParaRPr lang="en-US" dirty="0"/>
          </a:p>
        </p:txBody>
      </p:sp>
      <p:sp>
        <p:nvSpPr>
          <p:cNvPr id="3" name="Content Placeholder 2"/>
          <p:cNvSpPr>
            <a:spLocks noGrp="1"/>
          </p:cNvSpPr>
          <p:nvPr>
            <p:ph idx="1"/>
          </p:nvPr>
        </p:nvSpPr>
        <p:spPr>
          <a:xfrm>
            <a:off x="838200" y="1209822"/>
            <a:ext cx="10515600" cy="5303520"/>
          </a:xfrm>
        </p:spPr>
        <p:txBody>
          <a:bodyPr>
            <a:noAutofit/>
          </a:bodyPr>
          <a:lstStyle/>
          <a:p>
            <a:pPr marL="0" indent="0" algn="ctr">
              <a:buNone/>
            </a:pPr>
            <a:r>
              <a:rPr lang="en-US" sz="5400" dirty="0"/>
              <a:t>With guidance and support from adults, demonstrate understanding of word relationships and nuances in word meanings. </a:t>
            </a:r>
            <a:endParaRPr lang="en-US" sz="5400" dirty="0" smtClean="0"/>
          </a:p>
          <a:p>
            <a:pPr marL="0" indent="0" algn="ctr">
              <a:buNone/>
            </a:pPr>
            <a:r>
              <a:rPr lang="en-US" sz="4800" dirty="0" smtClean="0"/>
              <a:t>b) Identify </a:t>
            </a:r>
            <a:r>
              <a:rPr lang="en-US" sz="4800" dirty="0"/>
              <a:t>real-life connections between words and their use (e.g., describe people who are friendly or helpful). </a:t>
            </a:r>
            <a:endParaRPr lang="en-US" sz="4400" dirty="0" smtClean="0"/>
          </a:p>
        </p:txBody>
      </p:sp>
    </p:spTree>
    <p:extLst>
      <p:ext uri="{BB962C8B-B14F-4D97-AF65-F5344CB8AC3E}">
        <p14:creationId xmlns:p14="http://schemas.microsoft.com/office/powerpoint/2010/main" val="234140886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b="1" dirty="0" smtClean="0"/>
              <a:t>ELAGSE3L5</a:t>
            </a:r>
            <a:endParaRPr lang="en-US" dirty="0"/>
          </a:p>
        </p:txBody>
      </p:sp>
      <p:sp>
        <p:nvSpPr>
          <p:cNvPr id="3" name="Content Placeholder 2"/>
          <p:cNvSpPr>
            <a:spLocks noGrp="1"/>
          </p:cNvSpPr>
          <p:nvPr>
            <p:ph idx="1"/>
          </p:nvPr>
        </p:nvSpPr>
        <p:spPr>
          <a:xfrm>
            <a:off x="838200" y="1209822"/>
            <a:ext cx="10515600" cy="5303520"/>
          </a:xfrm>
        </p:spPr>
        <p:txBody>
          <a:bodyPr>
            <a:noAutofit/>
          </a:bodyPr>
          <a:lstStyle/>
          <a:p>
            <a:pPr marL="0" indent="0" algn="ctr">
              <a:buNone/>
            </a:pPr>
            <a:r>
              <a:rPr lang="en-US" sz="4800" dirty="0"/>
              <a:t>With guidance and support from adults, demonstrate understanding of word relationships and nuances in word meanings. </a:t>
            </a:r>
            <a:endParaRPr lang="en-US" sz="4800" dirty="0" smtClean="0"/>
          </a:p>
          <a:p>
            <a:pPr marL="0" indent="0" algn="ctr">
              <a:buNone/>
            </a:pPr>
            <a:r>
              <a:rPr lang="en-US" sz="4200" dirty="0" smtClean="0"/>
              <a:t>c) Distinguish </a:t>
            </a:r>
            <a:r>
              <a:rPr lang="en-US" sz="4200" dirty="0"/>
              <a:t>shades of meaning among related words that describe states of mind or degrees of certainty (e.g., knew, believed, suspected, heard, wondered).</a:t>
            </a:r>
            <a:endParaRPr lang="en-US" sz="4200" dirty="0" smtClean="0"/>
          </a:p>
        </p:txBody>
      </p:sp>
    </p:spTree>
    <p:extLst>
      <p:ext uri="{BB962C8B-B14F-4D97-AF65-F5344CB8AC3E}">
        <p14:creationId xmlns:p14="http://schemas.microsoft.com/office/powerpoint/2010/main" val="107385549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gradFill>
          <a:gsLst>
            <a:gs pos="100000">
              <a:srgbClr val="FF33CC"/>
            </a:gs>
            <a:gs pos="0">
              <a:schemeClr val="bg1"/>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ELAGSE3L6</a:t>
            </a:r>
            <a:endParaRPr lang="en-US" dirty="0"/>
          </a:p>
        </p:txBody>
      </p:sp>
      <p:sp>
        <p:nvSpPr>
          <p:cNvPr id="3" name="Content Placeholder 2"/>
          <p:cNvSpPr>
            <a:spLocks noGrp="1"/>
          </p:cNvSpPr>
          <p:nvPr>
            <p:ph idx="1"/>
          </p:nvPr>
        </p:nvSpPr>
        <p:spPr>
          <a:xfrm>
            <a:off x="838200" y="1519310"/>
            <a:ext cx="10515600" cy="4797083"/>
          </a:xfrm>
        </p:spPr>
        <p:txBody>
          <a:bodyPr>
            <a:noAutofit/>
          </a:bodyPr>
          <a:lstStyle/>
          <a:p>
            <a:pPr marL="0" indent="0" algn="ctr">
              <a:buNone/>
            </a:pPr>
            <a:r>
              <a:rPr lang="en-US" sz="4800" dirty="0"/>
              <a:t>Acquire and use accurately grade-appropriate conversational, general academic, and domain-specific vocabulary, including words and phrases that signal spatial and temporal relationships (e.g., After dinner that night we went looking for them).</a:t>
            </a:r>
          </a:p>
        </p:txBody>
      </p:sp>
    </p:spTree>
    <p:extLst>
      <p:ext uri="{BB962C8B-B14F-4D97-AF65-F5344CB8AC3E}">
        <p14:creationId xmlns:p14="http://schemas.microsoft.com/office/powerpoint/2010/main" val="1319442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ELAGSE3RL5</a:t>
            </a:r>
            <a:endParaRPr lang="en-US" b="1" dirty="0"/>
          </a:p>
        </p:txBody>
      </p:sp>
      <p:sp>
        <p:nvSpPr>
          <p:cNvPr id="3" name="Content Placeholder 2"/>
          <p:cNvSpPr>
            <a:spLocks noGrp="1"/>
          </p:cNvSpPr>
          <p:nvPr>
            <p:ph idx="1"/>
          </p:nvPr>
        </p:nvSpPr>
        <p:spPr/>
        <p:txBody>
          <a:bodyPr>
            <a:normAutofit fontScale="85000" lnSpcReduction="10000"/>
          </a:bodyPr>
          <a:lstStyle/>
          <a:p>
            <a:pPr marL="0" indent="0" algn="ctr">
              <a:buNone/>
            </a:pPr>
            <a:r>
              <a:rPr lang="en-US" sz="6600" dirty="0"/>
              <a:t>Refer to parts of stories, dramas, and poems when writing or speaking about a text, using terms such as chapter, scene, and stanza; describe how each successive part builds on earlier sections.</a:t>
            </a:r>
          </a:p>
        </p:txBody>
      </p:sp>
    </p:spTree>
    <p:extLst>
      <p:ext uri="{BB962C8B-B14F-4D97-AF65-F5344CB8AC3E}">
        <p14:creationId xmlns:p14="http://schemas.microsoft.com/office/powerpoint/2010/main" val="1470995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ELAGSE3RL6</a:t>
            </a:r>
            <a:endParaRPr lang="en-US" b="1" dirty="0"/>
          </a:p>
        </p:txBody>
      </p:sp>
      <p:sp>
        <p:nvSpPr>
          <p:cNvPr id="3" name="Content Placeholder 2"/>
          <p:cNvSpPr>
            <a:spLocks noGrp="1"/>
          </p:cNvSpPr>
          <p:nvPr>
            <p:ph idx="1"/>
          </p:nvPr>
        </p:nvSpPr>
        <p:spPr>
          <a:xfrm>
            <a:off x="838200" y="1493949"/>
            <a:ext cx="10515600" cy="4683014"/>
          </a:xfrm>
        </p:spPr>
        <p:txBody>
          <a:bodyPr>
            <a:noAutofit/>
          </a:bodyPr>
          <a:lstStyle/>
          <a:p>
            <a:pPr marL="0" indent="0" algn="ctr">
              <a:buNone/>
            </a:pPr>
            <a:r>
              <a:rPr lang="en-US" sz="6000" dirty="0"/>
              <a:t>Distinguish their own point of view from that of the narrator or those of the characters. </a:t>
            </a:r>
          </a:p>
        </p:txBody>
      </p:sp>
    </p:spTree>
    <p:extLst>
      <p:ext uri="{BB962C8B-B14F-4D97-AF65-F5344CB8AC3E}">
        <p14:creationId xmlns:p14="http://schemas.microsoft.com/office/powerpoint/2010/main" val="14575620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460</TotalTime>
  <Words>2337</Words>
  <Application>Microsoft Office PowerPoint</Application>
  <PresentationFormat>Widescreen</PresentationFormat>
  <Paragraphs>203</Paragraphs>
  <Slides>76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76</vt:i4>
      </vt:variant>
    </vt:vector>
  </HeadingPairs>
  <TitlesOfParts>
    <vt:vector size="80" baseType="lpstr">
      <vt:lpstr>Arial</vt:lpstr>
      <vt:lpstr>Calibri</vt:lpstr>
      <vt:lpstr>Calibri Light</vt:lpstr>
      <vt:lpstr>Office Theme</vt:lpstr>
      <vt:lpstr>Third Grade  ELA</vt:lpstr>
      <vt:lpstr>Reading Literary</vt:lpstr>
      <vt:lpstr>ELAGSE3RL1</vt:lpstr>
      <vt:lpstr>ELAGSE3RL2</vt:lpstr>
      <vt:lpstr>ELAGSE3RL3</vt:lpstr>
      <vt:lpstr>Reading Literary</vt:lpstr>
      <vt:lpstr>ELAGSE3RL4</vt:lpstr>
      <vt:lpstr>ELAGSE3RL5</vt:lpstr>
      <vt:lpstr>ELAGSE3RL6</vt:lpstr>
      <vt:lpstr>Reading Literary</vt:lpstr>
      <vt:lpstr>ELAGSE3RL7 </vt:lpstr>
      <vt:lpstr>ELAGSE3RL9 </vt:lpstr>
      <vt:lpstr>Reading Literary</vt:lpstr>
      <vt:lpstr>ELAGSE3RL10 </vt:lpstr>
      <vt:lpstr>Reading Informational</vt:lpstr>
      <vt:lpstr>ELAGSE3RI1 </vt:lpstr>
      <vt:lpstr>ELAGSE3RI2</vt:lpstr>
      <vt:lpstr>ELAGSE3RI3 </vt:lpstr>
      <vt:lpstr>Reading Informational</vt:lpstr>
      <vt:lpstr>ELAGSE3RI4 </vt:lpstr>
      <vt:lpstr>ELAGSE3RI5</vt:lpstr>
      <vt:lpstr>ELAGSE3RI6</vt:lpstr>
      <vt:lpstr>Reading Informational</vt:lpstr>
      <vt:lpstr>ELAGSE3RI7</vt:lpstr>
      <vt:lpstr>ELAGSE3RI8 </vt:lpstr>
      <vt:lpstr>ELAGSE3RI9</vt:lpstr>
      <vt:lpstr>Reading Informational</vt:lpstr>
      <vt:lpstr>ELAGSE3RI10 </vt:lpstr>
      <vt:lpstr>Reading Foundation </vt:lpstr>
      <vt:lpstr>ELAGSE3RF3</vt:lpstr>
      <vt:lpstr>Reading Foundation </vt:lpstr>
      <vt:lpstr>ELAGSE3RF4 </vt:lpstr>
      <vt:lpstr>Writing</vt:lpstr>
      <vt:lpstr>ELAGSE3W1 </vt:lpstr>
      <vt:lpstr>ELAGSE3W2 </vt:lpstr>
      <vt:lpstr>ELAGSE3W3</vt:lpstr>
      <vt:lpstr>Writing</vt:lpstr>
      <vt:lpstr>ELAGSE3W4 </vt:lpstr>
      <vt:lpstr>ELAGSE3W5 </vt:lpstr>
      <vt:lpstr>ELAGSE3W6</vt:lpstr>
      <vt:lpstr>Writing</vt:lpstr>
      <vt:lpstr>ELAGSE3W7 </vt:lpstr>
      <vt:lpstr>ELAGSE3W8 </vt:lpstr>
      <vt:lpstr>Writing</vt:lpstr>
      <vt:lpstr>ELAGSE3W10 </vt:lpstr>
      <vt:lpstr>Speaking and Listening</vt:lpstr>
      <vt:lpstr>ELAGSE3SL1 </vt:lpstr>
      <vt:lpstr>ELAGSE3SL2 </vt:lpstr>
      <vt:lpstr>ELAGSE3SL3</vt:lpstr>
      <vt:lpstr>Speaking and Listening</vt:lpstr>
      <vt:lpstr>ELAGSE3SL4</vt:lpstr>
      <vt:lpstr>ELAGSE3SL5 </vt:lpstr>
      <vt:lpstr>ELAGSE3SL6</vt:lpstr>
      <vt:lpstr>Language</vt:lpstr>
      <vt:lpstr>ELAGSE3L1</vt:lpstr>
      <vt:lpstr>ELAGSE3L1</vt:lpstr>
      <vt:lpstr>ELAGSE3L1</vt:lpstr>
      <vt:lpstr>ELAGSE3L1</vt:lpstr>
      <vt:lpstr>ELAGSE3L1</vt:lpstr>
      <vt:lpstr>ELAGSE3L1</vt:lpstr>
      <vt:lpstr>ELAGSE3L1</vt:lpstr>
      <vt:lpstr>ELAGSE3L1</vt:lpstr>
      <vt:lpstr>ELAGSE3L1</vt:lpstr>
      <vt:lpstr>ELAGSE3L1</vt:lpstr>
      <vt:lpstr>ELAGSE3L2 </vt:lpstr>
      <vt:lpstr>Language</vt:lpstr>
      <vt:lpstr>ELAGSE3L3 </vt:lpstr>
      <vt:lpstr>Language</vt:lpstr>
      <vt:lpstr>ELAGSE3L4 </vt:lpstr>
      <vt:lpstr>ELAGSE3L4</vt:lpstr>
      <vt:lpstr>ELAGSE3L4</vt:lpstr>
      <vt:lpstr>ELAGSE3L4</vt:lpstr>
      <vt:lpstr>ELAGSE3L5</vt:lpstr>
      <vt:lpstr>ELAGSE3L5</vt:lpstr>
      <vt:lpstr>ELAGSE3L5</vt:lpstr>
      <vt:lpstr>ELAGSE3L6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Kindergarten ELA</dc:title>
  <dc:creator>Rainer, Becky</dc:creator>
  <cp:lastModifiedBy>West, Angela</cp:lastModifiedBy>
  <cp:revision>146</cp:revision>
  <dcterms:created xsi:type="dcterms:W3CDTF">2015-05-14T12:49:55Z</dcterms:created>
  <dcterms:modified xsi:type="dcterms:W3CDTF">2016-08-17T15:55:31Z</dcterms:modified>
</cp:coreProperties>
</file>